
<file path=[Content_Types].xml><?xml version="1.0" encoding="utf-8"?>
<Types xmlns="http://schemas.openxmlformats.org/package/2006/content-types">
  <Default Extension="fntdata" ContentType="application/x-fontdata"/>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6"/>
  </p:notesMasterIdLst>
  <p:sldIdLst>
    <p:sldId id="256" r:id="rId2"/>
    <p:sldId id="257" r:id="rId3"/>
    <p:sldId id="258" r:id="rId4"/>
    <p:sldId id="266" r:id="rId5"/>
    <p:sldId id="267" r:id="rId6"/>
    <p:sldId id="259" r:id="rId7"/>
    <p:sldId id="260" r:id="rId8"/>
    <p:sldId id="261" r:id="rId9"/>
    <p:sldId id="262" r:id="rId10"/>
    <p:sldId id="271" r:id="rId11"/>
    <p:sldId id="273" r:id="rId12"/>
    <p:sldId id="274" r:id="rId13"/>
    <p:sldId id="272" r:id="rId14"/>
    <p:sldId id="275" r:id="rId15"/>
    <p:sldId id="277" r:id="rId16"/>
    <p:sldId id="279" r:id="rId17"/>
    <p:sldId id="278" r:id="rId18"/>
    <p:sldId id="263" r:id="rId19"/>
    <p:sldId id="264" r:id="rId20"/>
    <p:sldId id="268" r:id="rId21"/>
    <p:sldId id="269" r:id="rId22"/>
    <p:sldId id="270" r:id="rId23"/>
    <p:sldId id="280" r:id="rId24"/>
    <p:sldId id="265" r:id="rId25"/>
  </p:sldIdLst>
  <p:sldSz cx="9144000" cy="5143500" type="screen16x9"/>
  <p:notesSz cx="6858000" cy="9144000"/>
  <p:embeddedFontLst>
    <p:embeddedFont>
      <p:font typeface="Roboto" panose="02000000000000000000" pitchFamily="2" charset="0"/>
      <p:regular r:id="rId27"/>
      <p:bold r:id="rId28"/>
      <p:italic r:id="rId29"/>
      <p:boldItalic r:id="rId30"/>
    </p:embeddedFont>
    <p:embeddedFont>
      <p:font typeface="Roboto Black" panose="02000000000000000000" pitchFamily="2" charset="0"/>
      <p:bold r:id="rId31"/>
      <p:boldItalic r:id="rId32"/>
    </p:embeddedFont>
    <p:embeddedFont>
      <p:font typeface="Roboto Light" panose="020000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43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4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2.jpeg>
</file>

<file path=ppt/media/image3.jf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d099950425_3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d099950425_3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9157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47805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07517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80390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40390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7769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34565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04283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e9090756a_1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e9090756a_1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7533c570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7533c570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d099950425_3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d099950425_3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7533c570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7533c570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94852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7533c570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7533c570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77504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7533c570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7533c570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96804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7533c570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7533c570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7927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d5b09a965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d5b09a965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d09995042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d09995042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d09995042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d09995042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25171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d09995042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d09995042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06716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e9090756a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e9090756a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6cd6c7c3d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6cd6c7c3d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6cd6c7c3d5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6cd6c7c3d5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2000"/>
              <a:buNone/>
              <a:defRPr sz="12000">
                <a:solidFill>
                  <a:schemeClr val="dk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4200"/>
              <a:buNone/>
              <a:defRPr sz="4200">
                <a:solidFill>
                  <a:schemeClr val="dk2"/>
                </a:solidFill>
              </a:defRPr>
            </a:lvl1pPr>
            <a:lvl2pPr lvl="1" algn="ctr" rtl="0">
              <a:spcBef>
                <a:spcPts val="0"/>
              </a:spcBef>
              <a:spcAft>
                <a:spcPts val="0"/>
              </a:spcAft>
              <a:buClr>
                <a:schemeClr val="dk2"/>
              </a:buClr>
              <a:buSzPts val="4200"/>
              <a:buNone/>
              <a:defRPr sz="4200">
                <a:solidFill>
                  <a:schemeClr val="dk2"/>
                </a:solidFill>
              </a:defRPr>
            </a:lvl2pPr>
            <a:lvl3pPr lvl="2" algn="ctr" rtl="0">
              <a:spcBef>
                <a:spcPts val="0"/>
              </a:spcBef>
              <a:spcAft>
                <a:spcPts val="0"/>
              </a:spcAft>
              <a:buClr>
                <a:schemeClr val="dk2"/>
              </a:buClr>
              <a:buSzPts val="4200"/>
              <a:buNone/>
              <a:defRPr sz="4200">
                <a:solidFill>
                  <a:schemeClr val="dk2"/>
                </a:solidFill>
              </a:defRPr>
            </a:lvl3pPr>
            <a:lvl4pPr lvl="3" algn="ctr" rtl="0">
              <a:spcBef>
                <a:spcPts val="0"/>
              </a:spcBef>
              <a:spcAft>
                <a:spcPts val="0"/>
              </a:spcAft>
              <a:buClr>
                <a:schemeClr val="dk2"/>
              </a:buClr>
              <a:buSzPts val="4200"/>
              <a:buNone/>
              <a:defRPr sz="4200">
                <a:solidFill>
                  <a:schemeClr val="dk2"/>
                </a:solidFill>
              </a:defRPr>
            </a:lvl4pPr>
            <a:lvl5pPr lvl="4" algn="ctr" rtl="0">
              <a:spcBef>
                <a:spcPts val="0"/>
              </a:spcBef>
              <a:spcAft>
                <a:spcPts val="0"/>
              </a:spcAft>
              <a:buClr>
                <a:schemeClr val="dk2"/>
              </a:buClr>
              <a:buSzPts val="4200"/>
              <a:buNone/>
              <a:defRPr sz="4200">
                <a:solidFill>
                  <a:schemeClr val="dk2"/>
                </a:solidFill>
              </a:defRPr>
            </a:lvl5pPr>
            <a:lvl6pPr lvl="5" algn="ctr" rtl="0">
              <a:spcBef>
                <a:spcPts val="0"/>
              </a:spcBef>
              <a:spcAft>
                <a:spcPts val="0"/>
              </a:spcAft>
              <a:buClr>
                <a:schemeClr val="dk2"/>
              </a:buClr>
              <a:buSzPts val="4200"/>
              <a:buNone/>
              <a:defRPr sz="4200">
                <a:solidFill>
                  <a:schemeClr val="dk2"/>
                </a:solidFill>
              </a:defRPr>
            </a:lvl6pPr>
            <a:lvl7pPr lvl="6" algn="ctr" rtl="0">
              <a:spcBef>
                <a:spcPts val="0"/>
              </a:spcBef>
              <a:spcAft>
                <a:spcPts val="0"/>
              </a:spcAft>
              <a:buClr>
                <a:schemeClr val="dk2"/>
              </a:buClr>
              <a:buSzPts val="4200"/>
              <a:buNone/>
              <a:defRPr sz="4200">
                <a:solidFill>
                  <a:schemeClr val="dk2"/>
                </a:solidFill>
              </a:defRPr>
            </a:lvl7pPr>
            <a:lvl8pPr lvl="7" algn="ctr" rtl="0">
              <a:spcBef>
                <a:spcPts val="0"/>
              </a:spcBef>
              <a:spcAft>
                <a:spcPts val="0"/>
              </a:spcAft>
              <a:buClr>
                <a:schemeClr val="dk2"/>
              </a:buClr>
              <a:buSzPts val="4200"/>
              <a:buNone/>
              <a:defRPr sz="4200">
                <a:solidFill>
                  <a:schemeClr val="dk2"/>
                </a:solidFill>
              </a:defRPr>
            </a:lvl8pPr>
            <a:lvl9pPr lvl="8" algn="ctr" rtl="0">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rgbClr val="43434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2"/>
                </a:solidFill>
                <a:latin typeface="Roboto"/>
                <a:ea typeface="Roboto"/>
                <a:cs typeface="Roboto"/>
                <a:sym typeface="Roboto"/>
              </a:defRPr>
            </a:lvl1pPr>
            <a:lvl2pPr lvl="1" algn="r" rtl="0">
              <a:buNone/>
              <a:defRPr sz="1000">
                <a:solidFill>
                  <a:schemeClr val="lt2"/>
                </a:solidFill>
                <a:latin typeface="Roboto"/>
                <a:ea typeface="Roboto"/>
                <a:cs typeface="Roboto"/>
                <a:sym typeface="Roboto"/>
              </a:defRPr>
            </a:lvl2pPr>
            <a:lvl3pPr lvl="2" algn="r" rtl="0">
              <a:buNone/>
              <a:defRPr sz="1000">
                <a:solidFill>
                  <a:schemeClr val="lt2"/>
                </a:solidFill>
                <a:latin typeface="Roboto"/>
                <a:ea typeface="Roboto"/>
                <a:cs typeface="Roboto"/>
                <a:sym typeface="Roboto"/>
              </a:defRPr>
            </a:lvl3pPr>
            <a:lvl4pPr lvl="3" algn="r" rtl="0">
              <a:buNone/>
              <a:defRPr sz="1000">
                <a:solidFill>
                  <a:schemeClr val="lt2"/>
                </a:solidFill>
                <a:latin typeface="Roboto"/>
                <a:ea typeface="Roboto"/>
                <a:cs typeface="Roboto"/>
                <a:sym typeface="Roboto"/>
              </a:defRPr>
            </a:lvl4pPr>
            <a:lvl5pPr lvl="4" algn="r" rtl="0">
              <a:buNone/>
              <a:defRPr sz="1000">
                <a:solidFill>
                  <a:schemeClr val="lt2"/>
                </a:solidFill>
                <a:latin typeface="Roboto"/>
                <a:ea typeface="Roboto"/>
                <a:cs typeface="Roboto"/>
                <a:sym typeface="Roboto"/>
              </a:defRPr>
            </a:lvl5pPr>
            <a:lvl6pPr lvl="5" algn="r" rtl="0">
              <a:buNone/>
              <a:defRPr sz="1000">
                <a:solidFill>
                  <a:schemeClr val="lt2"/>
                </a:solidFill>
                <a:latin typeface="Roboto"/>
                <a:ea typeface="Roboto"/>
                <a:cs typeface="Roboto"/>
                <a:sym typeface="Roboto"/>
              </a:defRPr>
            </a:lvl6pPr>
            <a:lvl7pPr lvl="6" algn="r" rtl="0">
              <a:buNone/>
              <a:defRPr sz="1000">
                <a:solidFill>
                  <a:schemeClr val="lt2"/>
                </a:solidFill>
                <a:latin typeface="Roboto"/>
                <a:ea typeface="Roboto"/>
                <a:cs typeface="Roboto"/>
                <a:sym typeface="Roboto"/>
              </a:defRPr>
            </a:lvl7pPr>
            <a:lvl8pPr lvl="7" algn="r" rtl="0">
              <a:buNone/>
              <a:defRPr sz="1000">
                <a:solidFill>
                  <a:schemeClr val="lt2"/>
                </a:solidFill>
                <a:latin typeface="Roboto"/>
                <a:ea typeface="Roboto"/>
                <a:cs typeface="Roboto"/>
                <a:sym typeface="Roboto"/>
              </a:defRPr>
            </a:lvl8pPr>
            <a:lvl9pPr lvl="8" algn="r" rtl="0">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1.xml"/><Relationship Id="rId5" Type="http://schemas.openxmlformats.org/officeDocument/2006/relationships/image" Target="../media/image3.jfif"/><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hyperlink" Target="mailto:oberkaizer88@gmail.com" TargetMode="External"/><Relationship Id="rId5" Type="http://schemas.openxmlformats.org/officeDocument/2006/relationships/hyperlink" Target="mailto:zafercoruh@hotmail.com" TargetMode="External"/><Relationship Id="rId4" Type="http://schemas.openxmlformats.org/officeDocument/2006/relationships/hyperlink" Target="mailto:savascoruh@outlook.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jfi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404325"/>
            <a:ext cx="8222100" cy="173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Yurt Games </a:t>
            </a:r>
          </a:p>
          <a:p>
            <a:pPr marL="0" lvl="0" indent="0" algn="l" rtl="0">
              <a:spcBef>
                <a:spcPts val="0"/>
              </a:spcBef>
              <a:spcAft>
                <a:spcPts val="0"/>
              </a:spcAft>
              <a:buNone/>
            </a:pPr>
            <a:r>
              <a:rPr lang="en-US" sz="800" dirty="0"/>
              <a:t>(Name might be changed later…)</a:t>
            </a:r>
          </a:p>
        </p:txBody>
      </p:sp>
      <p:sp>
        <p:nvSpPr>
          <p:cNvPr id="68" name="Google Shape;68;p13"/>
          <p:cNvSpPr txBox="1">
            <a:spLocks noGrp="1"/>
          </p:cNvSpPr>
          <p:nvPr>
            <p:ph type="subTitle" idx="1"/>
          </p:nvPr>
        </p:nvSpPr>
        <p:spPr>
          <a:xfrm>
            <a:off x="390525" y="2789103"/>
            <a:ext cx="8222100" cy="227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Savaş Çoruh – Project Lead &amp; Developer</a:t>
            </a:r>
            <a:endParaRPr dirty="0"/>
          </a:p>
          <a:p>
            <a:pPr marL="0" lvl="0" indent="0" algn="l" rtl="0">
              <a:spcBef>
                <a:spcPts val="0"/>
              </a:spcBef>
              <a:spcAft>
                <a:spcPts val="0"/>
              </a:spcAft>
              <a:buNone/>
            </a:pPr>
            <a:r>
              <a:rPr lang="en" dirty="0"/>
              <a:t>Zafer Çoruh – Lead Sound Designer &amp; Developer</a:t>
            </a:r>
            <a:endParaRPr dirty="0"/>
          </a:p>
          <a:p>
            <a:pPr marL="0" lvl="0" indent="0" algn="l" rtl="0">
              <a:spcBef>
                <a:spcPts val="0"/>
              </a:spcBef>
              <a:spcAft>
                <a:spcPts val="0"/>
              </a:spcAft>
              <a:buNone/>
            </a:pPr>
            <a:r>
              <a:rPr lang="en" dirty="0"/>
              <a:t>Kürşat Çakmak – Lead Designer</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7" name="Google Shape;127;p19"/>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126" name="Google Shape;126;p19"/>
          <p:cNvSpPr txBox="1">
            <a:spLocks noGrp="1"/>
          </p:cNvSpPr>
          <p:nvPr>
            <p:ph type="body" idx="4294967295"/>
          </p:nvPr>
        </p:nvSpPr>
        <p:spPr>
          <a:xfrm>
            <a:off x="4572000" y="1125429"/>
            <a:ext cx="4229100" cy="3570194"/>
          </a:xfrm>
          <a:prstGeom prst="rect">
            <a:avLst/>
          </a:prstGeom>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en-US" sz="1200" dirty="0">
                <a:solidFill>
                  <a:srgbClr val="FFFFFF"/>
                </a:solidFill>
                <a:latin typeface="Roboto Light"/>
                <a:ea typeface="Roboto Light"/>
                <a:cs typeface="Roboto Light"/>
                <a:sym typeface="Roboto Light"/>
              </a:rPr>
              <a:t>          This may be the best idea that we currently have. Our designer friend has made all the assets we need and created a beautiful demo scene in order to show you. We are planning to start developing our prototypes from this idea which is likely to become the next big thing!</a:t>
            </a:r>
          </a:p>
          <a:p>
            <a:pPr marL="0" marR="38100" lvl="0" indent="0" algn="l" rtl="0">
              <a:lnSpc>
                <a:spcPct val="128571"/>
              </a:lnSpc>
              <a:spcBef>
                <a:spcPts val="0"/>
              </a:spcBef>
              <a:spcAft>
                <a:spcPts val="0"/>
              </a:spcAft>
              <a:buNone/>
            </a:pPr>
            <a:endParaRPr lang="en-US" sz="1200" dirty="0">
              <a:solidFill>
                <a:srgbClr val="FFFFFF"/>
              </a:solidFill>
              <a:latin typeface="Roboto Light"/>
              <a:ea typeface="Roboto Light"/>
              <a:cs typeface="Roboto Light"/>
              <a:sym typeface="Roboto Light"/>
            </a:endParaRPr>
          </a:p>
          <a:p>
            <a:pPr marL="0" marR="38100" lvl="0" indent="0" algn="l" rtl="0">
              <a:lnSpc>
                <a:spcPct val="128571"/>
              </a:lnSpc>
              <a:spcBef>
                <a:spcPts val="0"/>
              </a:spcBef>
              <a:spcAft>
                <a:spcPts val="0"/>
              </a:spcAft>
              <a:buNone/>
            </a:pPr>
            <a:r>
              <a:rPr lang="en-US" sz="1200" dirty="0">
                <a:solidFill>
                  <a:srgbClr val="FFFFFF"/>
                </a:solidFill>
                <a:latin typeface="Roboto Light"/>
                <a:ea typeface="Roboto Light"/>
                <a:cs typeface="Roboto Light"/>
                <a:sym typeface="Roboto Light"/>
              </a:rPr>
              <a:t>          Core mechanics of this game is you control the branch on the y-axis and rotate it on the x-axis to cook the marshmallow. Atmosphere is like camping, beautiful and calming. There will be various backgrounds like day and night, different cooking sources like cooktop in the kitchen etc. All you have to do is to cook the perfect marshmallow, but of course you can burn it which will give you less rewards with a bad result. Each level has its different atmosphere, various number of marshmallows on the stick, and relaxing experience. We can use skins for the stick to change it to a sword or even shish kebab where you cook meat or tomato and pepper.</a:t>
            </a:r>
            <a:endParaRPr sz="1200" dirty="0">
              <a:solidFill>
                <a:srgbClr val="FFFFFF"/>
              </a:solidFill>
              <a:latin typeface="Roboto Light"/>
              <a:ea typeface="Roboto Light"/>
              <a:cs typeface="Roboto Light"/>
              <a:sym typeface="Roboto Light"/>
            </a:endParaRPr>
          </a:p>
        </p:txBody>
      </p:sp>
      <p:pic>
        <p:nvPicPr>
          <p:cNvPr id="5" name="Picture 4">
            <a:extLst>
              <a:ext uri="{FF2B5EF4-FFF2-40B4-BE49-F238E27FC236}">
                <a16:creationId xmlns:a16="http://schemas.microsoft.com/office/drawing/2014/main" id="{932B4D9E-03A7-4638-8896-042D688A3263}"/>
              </a:ext>
            </a:extLst>
          </p:cNvPr>
          <p:cNvPicPr>
            <a:picLocks noChangeAspect="1"/>
          </p:cNvPicPr>
          <p:nvPr/>
        </p:nvPicPr>
        <p:blipFill>
          <a:blip r:embed="rId3"/>
          <a:stretch>
            <a:fillRect/>
          </a:stretch>
        </p:blipFill>
        <p:spPr>
          <a:xfrm>
            <a:off x="806353" y="0"/>
            <a:ext cx="2925396" cy="5143500"/>
          </a:xfrm>
          <a:prstGeom prst="rect">
            <a:avLst/>
          </a:prstGeom>
        </p:spPr>
      </p:pic>
      <p:sp>
        <p:nvSpPr>
          <p:cNvPr id="11" name="TextBox 10">
            <a:extLst>
              <a:ext uri="{FF2B5EF4-FFF2-40B4-BE49-F238E27FC236}">
                <a16:creationId xmlns:a16="http://schemas.microsoft.com/office/drawing/2014/main" id="{3C106F2E-3B58-4DF9-BACC-09522C3086AE}"/>
              </a:ext>
            </a:extLst>
          </p:cNvPr>
          <p:cNvSpPr txBox="1"/>
          <p:nvPr/>
        </p:nvSpPr>
        <p:spPr>
          <a:xfrm>
            <a:off x="4572000" y="447877"/>
            <a:ext cx="3274359" cy="369332"/>
          </a:xfrm>
          <a:prstGeom prst="rect">
            <a:avLst/>
          </a:prstGeom>
          <a:noFill/>
        </p:spPr>
        <p:txBody>
          <a:bodyPr wrap="square">
            <a:spAutoFit/>
          </a:bodyPr>
          <a:lstStyle/>
          <a:p>
            <a:r>
              <a:rPr lang="en-GB" sz="1800" b="1" dirty="0">
                <a:solidFill>
                  <a:schemeClr val="bg1"/>
                </a:solidFill>
                <a:latin typeface="Roboto Black" panose="02000000000000000000" pitchFamily="2" charset="0"/>
                <a:ea typeface="Roboto Black" panose="02000000000000000000" pitchFamily="2" charset="0"/>
              </a:rPr>
              <a:t>Marshmallow Game</a:t>
            </a:r>
          </a:p>
        </p:txBody>
      </p:sp>
    </p:spTree>
    <p:extLst>
      <p:ext uri="{BB962C8B-B14F-4D97-AF65-F5344CB8AC3E}">
        <p14:creationId xmlns:p14="http://schemas.microsoft.com/office/powerpoint/2010/main" val="36520191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7" name="Google Shape;127;p19"/>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sp>
        <p:nvSpPr>
          <p:cNvPr id="126" name="Google Shape;126;p19"/>
          <p:cNvSpPr txBox="1">
            <a:spLocks noGrp="1"/>
          </p:cNvSpPr>
          <p:nvPr>
            <p:ph type="body" idx="4294967295"/>
          </p:nvPr>
        </p:nvSpPr>
        <p:spPr>
          <a:xfrm>
            <a:off x="4572000" y="1125429"/>
            <a:ext cx="4229100" cy="3570194"/>
          </a:xfrm>
          <a:prstGeom prst="rect">
            <a:avLst/>
          </a:prstGeom>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en-US" sz="1200" dirty="0">
                <a:solidFill>
                  <a:srgbClr val="FFFFFF"/>
                </a:solidFill>
                <a:latin typeface="Roboto Light"/>
                <a:ea typeface="Roboto Light"/>
                <a:cs typeface="Roboto Light"/>
                <a:sym typeface="Roboto Light"/>
              </a:rPr>
              <a:t>          Just like our “Marshmallow Game” this is yet another cooking style game with barbecue. Players will have good time cooking meat for hamburgers, or sausages for hot dogs, or both at the same time!</a:t>
            </a:r>
          </a:p>
          <a:p>
            <a:pPr marL="0" marR="38100" lvl="0" indent="0" algn="l" rtl="0">
              <a:lnSpc>
                <a:spcPct val="128571"/>
              </a:lnSpc>
              <a:spcBef>
                <a:spcPts val="0"/>
              </a:spcBef>
              <a:spcAft>
                <a:spcPts val="0"/>
              </a:spcAft>
              <a:buNone/>
            </a:pPr>
            <a:endParaRPr lang="en-US" sz="1200" dirty="0">
              <a:solidFill>
                <a:srgbClr val="FFFFFF"/>
              </a:solidFill>
              <a:latin typeface="Roboto Light"/>
              <a:ea typeface="Roboto Light"/>
              <a:cs typeface="Roboto Light"/>
              <a:sym typeface="Roboto Light"/>
            </a:endParaRPr>
          </a:p>
          <a:p>
            <a:pPr marL="0" marR="38100" lvl="0" indent="0" algn="l" rtl="0">
              <a:lnSpc>
                <a:spcPct val="128571"/>
              </a:lnSpc>
              <a:spcBef>
                <a:spcPts val="0"/>
              </a:spcBef>
              <a:spcAft>
                <a:spcPts val="0"/>
              </a:spcAft>
              <a:buNone/>
            </a:pPr>
            <a:r>
              <a:rPr lang="en-US" sz="1200" dirty="0">
                <a:solidFill>
                  <a:srgbClr val="FFFFFF"/>
                </a:solidFill>
                <a:latin typeface="Roboto Light"/>
                <a:ea typeface="Roboto Light"/>
                <a:cs typeface="Roboto Light"/>
                <a:sym typeface="Roboto Light"/>
              </a:rPr>
              <a:t>          Different from the previous game, here you don’t use a stick on X and Y axis to control your cooking skills. You will drag and drop what you will cook from the given table for that level. Also, different meats or food will take different times to cook for each side. But every level will not take longer than a minute or two. Just like in Marshmallow Game, you also need to be sure that you don’t burn the ingredients while relaxing in a beautiful atmosphere like your backyard or nature.</a:t>
            </a:r>
            <a:endParaRPr sz="1200" dirty="0">
              <a:solidFill>
                <a:srgbClr val="FFFFFF"/>
              </a:solidFill>
              <a:latin typeface="Roboto Light"/>
              <a:ea typeface="Roboto Light"/>
              <a:cs typeface="Roboto Light"/>
              <a:sym typeface="Roboto Light"/>
            </a:endParaRPr>
          </a:p>
        </p:txBody>
      </p:sp>
      <p:sp>
        <p:nvSpPr>
          <p:cNvPr id="11" name="TextBox 10">
            <a:extLst>
              <a:ext uri="{FF2B5EF4-FFF2-40B4-BE49-F238E27FC236}">
                <a16:creationId xmlns:a16="http://schemas.microsoft.com/office/drawing/2014/main" id="{3C106F2E-3B58-4DF9-BACC-09522C3086AE}"/>
              </a:ext>
            </a:extLst>
          </p:cNvPr>
          <p:cNvSpPr txBox="1"/>
          <p:nvPr/>
        </p:nvSpPr>
        <p:spPr>
          <a:xfrm>
            <a:off x="4572000" y="447877"/>
            <a:ext cx="3274359" cy="369332"/>
          </a:xfrm>
          <a:prstGeom prst="rect">
            <a:avLst/>
          </a:prstGeom>
          <a:noFill/>
        </p:spPr>
        <p:txBody>
          <a:bodyPr wrap="square">
            <a:spAutoFit/>
          </a:bodyPr>
          <a:lstStyle/>
          <a:p>
            <a:r>
              <a:rPr lang="en-GB" sz="1800" b="1" dirty="0">
                <a:solidFill>
                  <a:schemeClr val="bg1"/>
                </a:solidFill>
                <a:latin typeface="Roboto Black" panose="02000000000000000000" pitchFamily="2" charset="0"/>
                <a:ea typeface="Roboto Black" panose="02000000000000000000" pitchFamily="2" charset="0"/>
              </a:rPr>
              <a:t>BBQ Game</a:t>
            </a:r>
          </a:p>
        </p:txBody>
      </p:sp>
      <p:pic>
        <p:nvPicPr>
          <p:cNvPr id="6" name="Picture 5">
            <a:extLst>
              <a:ext uri="{FF2B5EF4-FFF2-40B4-BE49-F238E27FC236}">
                <a16:creationId xmlns:a16="http://schemas.microsoft.com/office/drawing/2014/main" id="{82B19E1D-D39B-4858-B63E-F2FDD3312AA2}"/>
              </a:ext>
            </a:extLst>
          </p:cNvPr>
          <p:cNvPicPr>
            <a:picLocks noChangeAspect="1"/>
          </p:cNvPicPr>
          <p:nvPr/>
        </p:nvPicPr>
        <p:blipFill>
          <a:blip r:embed="rId3"/>
          <a:stretch>
            <a:fillRect/>
          </a:stretch>
        </p:blipFill>
        <p:spPr>
          <a:xfrm>
            <a:off x="815137" y="0"/>
            <a:ext cx="2909888" cy="5143500"/>
          </a:xfrm>
          <a:prstGeom prst="rect">
            <a:avLst/>
          </a:prstGeom>
        </p:spPr>
      </p:pic>
      <p:sp>
        <p:nvSpPr>
          <p:cNvPr id="12" name="TextBox 11">
            <a:extLst>
              <a:ext uri="{FF2B5EF4-FFF2-40B4-BE49-F238E27FC236}">
                <a16:creationId xmlns:a16="http://schemas.microsoft.com/office/drawing/2014/main" id="{5A7A5F86-5B79-42D4-93C4-80DB8B83C5F7}"/>
              </a:ext>
            </a:extLst>
          </p:cNvPr>
          <p:cNvSpPr txBox="1"/>
          <p:nvPr/>
        </p:nvSpPr>
        <p:spPr>
          <a:xfrm>
            <a:off x="815137" y="4684775"/>
            <a:ext cx="3274359" cy="461665"/>
          </a:xfrm>
          <a:prstGeom prst="rect">
            <a:avLst/>
          </a:prstGeom>
          <a:noFill/>
        </p:spPr>
        <p:txBody>
          <a:bodyPr wrap="square">
            <a:spAutoFit/>
          </a:bodyPr>
          <a:lstStyle/>
          <a:p>
            <a:r>
              <a:rPr lang="en-GB" sz="1200" i="1" dirty="0">
                <a:solidFill>
                  <a:schemeClr val="bg1"/>
                </a:solidFill>
                <a:latin typeface="Roboto Light" panose="02000000000000000000" pitchFamily="2" charset="0"/>
                <a:ea typeface="Roboto Light" panose="02000000000000000000" pitchFamily="2" charset="0"/>
              </a:rPr>
              <a:t>(Sorry for low quality screenshot, we have added this slide in the last minute.)</a:t>
            </a:r>
          </a:p>
        </p:txBody>
      </p:sp>
    </p:spTree>
    <p:extLst>
      <p:ext uri="{BB962C8B-B14F-4D97-AF65-F5344CB8AC3E}">
        <p14:creationId xmlns:p14="http://schemas.microsoft.com/office/powerpoint/2010/main" val="37080838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7" name="Google Shape;127;p19"/>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126" name="Google Shape;126;p19"/>
          <p:cNvSpPr txBox="1">
            <a:spLocks noGrp="1"/>
          </p:cNvSpPr>
          <p:nvPr>
            <p:ph type="body" idx="4294967295"/>
          </p:nvPr>
        </p:nvSpPr>
        <p:spPr>
          <a:xfrm>
            <a:off x="4572000" y="1125429"/>
            <a:ext cx="4229100" cy="3570194"/>
          </a:xfrm>
          <a:prstGeom prst="rect">
            <a:avLst/>
          </a:prstGeom>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en-US" sz="1200" dirty="0">
                <a:solidFill>
                  <a:srgbClr val="FFFFFF"/>
                </a:solidFill>
                <a:latin typeface="Roboto Light"/>
                <a:ea typeface="Roboto Light"/>
                <a:cs typeface="Roboto Light"/>
                <a:sym typeface="Roboto Light"/>
              </a:rPr>
              <a:t>          Another idea has came when we were playing Red Dead Online. The main idea of this game is to shoot your opponent as quick as Lucky Luke or Red Kit in Turkish. That opponent can be A.I. or better yet, another player. This is still in theory phase.</a:t>
            </a:r>
          </a:p>
          <a:p>
            <a:pPr marL="0" marR="38100" lvl="0" indent="0" algn="l" rtl="0">
              <a:lnSpc>
                <a:spcPct val="128571"/>
              </a:lnSpc>
              <a:spcBef>
                <a:spcPts val="0"/>
              </a:spcBef>
              <a:spcAft>
                <a:spcPts val="0"/>
              </a:spcAft>
              <a:buNone/>
            </a:pPr>
            <a:endParaRPr lang="en-US" sz="1200" dirty="0">
              <a:solidFill>
                <a:srgbClr val="FFFFFF"/>
              </a:solidFill>
              <a:latin typeface="Roboto Light"/>
              <a:ea typeface="Roboto Light"/>
              <a:cs typeface="Roboto Light"/>
              <a:sym typeface="Roboto Light"/>
            </a:endParaRPr>
          </a:p>
          <a:p>
            <a:pPr marL="0" marR="38100" lvl="0" indent="0" algn="l" rtl="0">
              <a:lnSpc>
                <a:spcPct val="128571"/>
              </a:lnSpc>
              <a:spcBef>
                <a:spcPts val="0"/>
              </a:spcBef>
              <a:spcAft>
                <a:spcPts val="0"/>
              </a:spcAft>
              <a:buNone/>
            </a:pPr>
            <a:r>
              <a:rPr lang="en-US" sz="1200" dirty="0">
                <a:solidFill>
                  <a:srgbClr val="FFFFFF"/>
                </a:solidFill>
                <a:latin typeface="Roboto Light"/>
                <a:ea typeface="Roboto Light"/>
                <a:cs typeface="Roboto Light"/>
                <a:sym typeface="Roboto Light"/>
              </a:rPr>
              <a:t>          The mechanics would be two phased for the shooting. First, you need to draw your weapon by clicking at the right time on screen. There could be an indicator going up and down continuously to show you when you will quickdraw or not. Then you will have a short window of time to select where on the opponent you will choose to aim and how many times you will shoot. If it’s A.I. then some of the enemies could be defeated with only one headshot. Tougher enemies like bosses may need more than one shot but you can only select one body part per bullet and you have 6 rounds in your good old Colt 1851.</a:t>
            </a:r>
            <a:endParaRPr sz="1200" dirty="0">
              <a:solidFill>
                <a:srgbClr val="FFFFFF"/>
              </a:solidFill>
              <a:latin typeface="Roboto Light"/>
              <a:ea typeface="Roboto Light"/>
              <a:cs typeface="Roboto Light"/>
              <a:sym typeface="Roboto Light"/>
            </a:endParaRPr>
          </a:p>
        </p:txBody>
      </p:sp>
      <p:sp>
        <p:nvSpPr>
          <p:cNvPr id="11" name="TextBox 10">
            <a:extLst>
              <a:ext uri="{FF2B5EF4-FFF2-40B4-BE49-F238E27FC236}">
                <a16:creationId xmlns:a16="http://schemas.microsoft.com/office/drawing/2014/main" id="{3C106F2E-3B58-4DF9-BACC-09522C3086AE}"/>
              </a:ext>
            </a:extLst>
          </p:cNvPr>
          <p:cNvSpPr txBox="1"/>
          <p:nvPr/>
        </p:nvSpPr>
        <p:spPr>
          <a:xfrm>
            <a:off x="4572000" y="447877"/>
            <a:ext cx="3274359" cy="369332"/>
          </a:xfrm>
          <a:prstGeom prst="rect">
            <a:avLst/>
          </a:prstGeom>
          <a:noFill/>
        </p:spPr>
        <p:txBody>
          <a:bodyPr wrap="square">
            <a:spAutoFit/>
          </a:bodyPr>
          <a:lstStyle/>
          <a:p>
            <a:r>
              <a:rPr lang="en-GB" sz="1800" b="1" dirty="0">
                <a:solidFill>
                  <a:schemeClr val="bg1"/>
                </a:solidFill>
                <a:latin typeface="Roboto Black" panose="02000000000000000000" pitchFamily="2" charset="0"/>
                <a:ea typeface="Roboto Black" panose="02000000000000000000" pitchFamily="2" charset="0"/>
              </a:rPr>
              <a:t>Duelling Cowboys Game</a:t>
            </a:r>
          </a:p>
        </p:txBody>
      </p:sp>
      <p:pic>
        <p:nvPicPr>
          <p:cNvPr id="3" name="Picture 2">
            <a:extLst>
              <a:ext uri="{FF2B5EF4-FFF2-40B4-BE49-F238E27FC236}">
                <a16:creationId xmlns:a16="http://schemas.microsoft.com/office/drawing/2014/main" id="{B4C105D7-CD09-4871-BED1-31EA8C22F79E}"/>
              </a:ext>
            </a:extLst>
          </p:cNvPr>
          <p:cNvPicPr>
            <a:picLocks noChangeAspect="1"/>
          </p:cNvPicPr>
          <p:nvPr/>
        </p:nvPicPr>
        <p:blipFill>
          <a:blip r:embed="rId3"/>
          <a:stretch>
            <a:fillRect/>
          </a:stretch>
        </p:blipFill>
        <p:spPr>
          <a:xfrm>
            <a:off x="0" y="0"/>
            <a:ext cx="4572000" cy="5143500"/>
          </a:xfrm>
          <a:prstGeom prst="rect">
            <a:avLst/>
          </a:prstGeom>
        </p:spPr>
      </p:pic>
      <p:sp>
        <p:nvSpPr>
          <p:cNvPr id="8" name="TextBox 7">
            <a:extLst>
              <a:ext uri="{FF2B5EF4-FFF2-40B4-BE49-F238E27FC236}">
                <a16:creationId xmlns:a16="http://schemas.microsoft.com/office/drawing/2014/main" id="{307994B4-07BE-44E0-8F9E-C7D6EC687951}"/>
              </a:ext>
            </a:extLst>
          </p:cNvPr>
          <p:cNvSpPr txBox="1"/>
          <p:nvPr/>
        </p:nvSpPr>
        <p:spPr>
          <a:xfrm>
            <a:off x="648820" y="4753923"/>
            <a:ext cx="3274359" cy="276999"/>
          </a:xfrm>
          <a:prstGeom prst="rect">
            <a:avLst/>
          </a:prstGeom>
          <a:noFill/>
        </p:spPr>
        <p:txBody>
          <a:bodyPr wrap="square">
            <a:spAutoFit/>
          </a:bodyPr>
          <a:lstStyle/>
          <a:p>
            <a:r>
              <a:rPr lang="en-GB" sz="1200" i="1" dirty="0">
                <a:solidFill>
                  <a:schemeClr val="bg1"/>
                </a:solidFill>
                <a:latin typeface="Roboto Light" panose="02000000000000000000" pitchFamily="2" charset="0"/>
                <a:ea typeface="Roboto Light" panose="02000000000000000000" pitchFamily="2" charset="0"/>
              </a:rPr>
              <a:t>(Screenshot taken from Red Dead Online.)</a:t>
            </a:r>
          </a:p>
        </p:txBody>
      </p:sp>
    </p:spTree>
    <p:extLst>
      <p:ext uri="{BB962C8B-B14F-4D97-AF65-F5344CB8AC3E}">
        <p14:creationId xmlns:p14="http://schemas.microsoft.com/office/powerpoint/2010/main" val="3549738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7" name="Google Shape;127;p19"/>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sp>
        <p:nvSpPr>
          <p:cNvPr id="126" name="Google Shape;126;p19"/>
          <p:cNvSpPr txBox="1">
            <a:spLocks noGrp="1"/>
          </p:cNvSpPr>
          <p:nvPr>
            <p:ph type="body" idx="4294967295"/>
          </p:nvPr>
        </p:nvSpPr>
        <p:spPr>
          <a:xfrm>
            <a:off x="4572000" y="1125429"/>
            <a:ext cx="4229100" cy="3570194"/>
          </a:xfrm>
          <a:prstGeom prst="rect">
            <a:avLst/>
          </a:prstGeom>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en-US" sz="1200" dirty="0">
                <a:solidFill>
                  <a:srgbClr val="FFFFFF"/>
                </a:solidFill>
                <a:latin typeface="Roboto Light"/>
                <a:ea typeface="Roboto Light"/>
                <a:cs typeface="Roboto Light"/>
                <a:sym typeface="Roboto Light"/>
              </a:rPr>
              <a:t>          We are brainstorming anytime and getting inspiration from anywhere! When we start making our games, numerous ideas will be thrown to the trash can, yet many more will take their place. For example…</a:t>
            </a:r>
            <a:endParaRPr sz="1200" dirty="0">
              <a:solidFill>
                <a:srgbClr val="FFFFFF"/>
              </a:solidFill>
              <a:latin typeface="Roboto Light"/>
              <a:ea typeface="Roboto Light"/>
              <a:cs typeface="Roboto Light"/>
              <a:sym typeface="Roboto Light"/>
            </a:endParaRPr>
          </a:p>
        </p:txBody>
      </p:sp>
      <p:sp>
        <p:nvSpPr>
          <p:cNvPr id="11" name="TextBox 10">
            <a:extLst>
              <a:ext uri="{FF2B5EF4-FFF2-40B4-BE49-F238E27FC236}">
                <a16:creationId xmlns:a16="http://schemas.microsoft.com/office/drawing/2014/main" id="{3C106F2E-3B58-4DF9-BACC-09522C3086AE}"/>
              </a:ext>
            </a:extLst>
          </p:cNvPr>
          <p:cNvSpPr txBox="1"/>
          <p:nvPr/>
        </p:nvSpPr>
        <p:spPr>
          <a:xfrm>
            <a:off x="4572000" y="447877"/>
            <a:ext cx="3274359" cy="369332"/>
          </a:xfrm>
          <a:prstGeom prst="rect">
            <a:avLst/>
          </a:prstGeom>
          <a:noFill/>
        </p:spPr>
        <p:txBody>
          <a:bodyPr wrap="square">
            <a:spAutoFit/>
          </a:bodyPr>
          <a:lstStyle/>
          <a:p>
            <a:r>
              <a:rPr lang="en-GB" sz="1800" b="1" dirty="0">
                <a:solidFill>
                  <a:schemeClr val="bg1"/>
                </a:solidFill>
                <a:latin typeface="Roboto Black" panose="02000000000000000000" pitchFamily="2" charset="0"/>
                <a:ea typeface="Roboto Black" panose="02000000000000000000" pitchFamily="2" charset="0"/>
              </a:rPr>
              <a:t>Many, Many More!</a:t>
            </a:r>
          </a:p>
        </p:txBody>
      </p:sp>
      <p:pic>
        <p:nvPicPr>
          <p:cNvPr id="7" name="Google Shape;124;p19">
            <a:extLst>
              <a:ext uri="{FF2B5EF4-FFF2-40B4-BE49-F238E27FC236}">
                <a16:creationId xmlns:a16="http://schemas.microsoft.com/office/drawing/2014/main" id="{27257DB5-31C4-4C45-9BB5-1C274108F7F7}"/>
              </a:ext>
            </a:extLst>
          </p:cNvPr>
          <p:cNvPicPr preferRelativeResize="0"/>
          <p:nvPr/>
        </p:nvPicPr>
        <p:blipFill rotWithShape="1">
          <a:blip r:embed="rId3">
            <a:alphaModFix/>
          </a:blip>
          <a:srcRect l="23371" r="23377"/>
          <a:stretch/>
        </p:blipFill>
        <p:spPr>
          <a:xfrm>
            <a:off x="-9150" y="0"/>
            <a:ext cx="4399615" cy="5143501"/>
          </a:xfrm>
          <a:prstGeom prst="rect">
            <a:avLst/>
          </a:prstGeom>
          <a:noFill/>
          <a:ln>
            <a:noFill/>
          </a:ln>
        </p:spPr>
      </p:pic>
    </p:spTree>
    <p:extLst>
      <p:ext uri="{BB962C8B-B14F-4D97-AF65-F5344CB8AC3E}">
        <p14:creationId xmlns:p14="http://schemas.microsoft.com/office/powerpoint/2010/main" val="20043496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7" name="Google Shape;127;p19"/>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sp>
        <p:nvSpPr>
          <p:cNvPr id="126" name="Google Shape;126;p19"/>
          <p:cNvSpPr txBox="1">
            <a:spLocks noGrp="1"/>
          </p:cNvSpPr>
          <p:nvPr>
            <p:ph type="body" idx="4294967295"/>
          </p:nvPr>
        </p:nvSpPr>
        <p:spPr>
          <a:xfrm>
            <a:off x="4572000" y="1125429"/>
            <a:ext cx="4229100" cy="3570194"/>
          </a:xfrm>
          <a:prstGeom prst="rect">
            <a:avLst/>
          </a:prstGeom>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en-US" sz="1200" dirty="0">
                <a:solidFill>
                  <a:srgbClr val="FFFFFF"/>
                </a:solidFill>
                <a:latin typeface="Roboto Light"/>
                <a:ea typeface="Roboto Light"/>
                <a:cs typeface="Roboto Light"/>
                <a:sym typeface="Roboto Light"/>
              </a:rPr>
              <a:t>          With different tracks for each level and cool cars to unlock by earning $$$ which is doubled or sometimes tripled by watching ads.</a:t>
            </a:r>
            <a:endParaRPr sz="1200" dirty="0">
              <a:solidFill>
                <a:srgbClr val="FFFFFF"/>
              </a:solidFill>
              <a:latin typeface="Roboto Light"/>
              <a:ea typeface="Roboto Light"/>
              <a:cs typeface="Roboto Light"/>
              <a:sym typeface="Roboto Light"/>
            </a:endParaRPr>
          </a:p>
        </p:txBody>
      </p:sp>
      <p:sp>
        <p:nvSpPr>
          <p:cNvPr id="11" name="TextBox 10">
            <a:extLst>
              <a:ext uri="{FF2B5EF4-FFF2-40B4-BE49-F238E27FC236}">
                <a16:creationId xmlns:a16="http://schemas.microsoft.com/office/drawing/2014/main" id="{3C106F2E-3B58-4DF9-BACC-09522C3086AE}"/>
              </a:ext>
            </a:extLst>
          </p:cNvPr>
          <p:cNvSpPr txBox="1"/>
          <p:nvPr/>
        </p:nvSpPr>
        <p:spPr>
          <a:xfrm>
            <a:off x="4572000" y="447877"/>
            <a:ext cx="3274359" cy="369332"/>
          </a:xfrm>
          <a:prstGeom prst="rect">
            <a:avLst/>
          </a:prstGeom>
          <a:noFill/>
        </p:spPr>
        <p:txBody>
          <a:bodyPr wrap="square">
            <a:spAutoFit/>
          </a:bodyPr>
          <a:lstStyle/>
          <a:p>
            <a:r>
              <a:rPr lang="en-GB" sz="1800" b="1" dirty="0">
                <a:solidFill>
                  <a:schemeClr val="bg1"/>
                </a:solidFill>
                <a:latin typeface="Roboto Black" panose="02000000000000000000" pitchFamily="2" charset="0"/>
                <a:ea typeface="Roboto Black" panose="02000000000000000000" pitchFamily="2" charset="0"/>
              </a:rPr>
              <a:t>Hot Wheels Style Game</a:t>
            </a:r>
          </a:p>
        </p:txBody>
      </p:sp>
      <p:pic>
        <p:nvPicPr>
          <p:cNvPr id="4" name="Picture 3">
            <a:extLst>
              <a:ext uri="{FF2B5EF4-FFF2-40B4-BE49-F238E27FC236}">
                <a16:creationId xmlns:a16="http://schemas.microsoft.com/office/drawing/2014/main" id="{1427F6A1-BE5C-43C5-8AD1-7A58C5FFAB9E}"/>
              </a:ext>
            </a:extLst>
          </p:cNvPr>
          <p:cNvPicPr>
            <a:picLocks noChangeAspect="1"/>
          </p:cNvPicPr>
          <p:nvPr/>
        </p:nvPicPr>
        <p:blipFill>
          <a:blip r:embed="rId3"/>
          <a:stretch>
            <a:fillRect/>
          </a:stretch>
        </p:blipFill>
        <p:spPr>
          <a:xfrm>
            <a:off x="832666" y="0"/>
            <a:ext cx="2893219" cy="5143500"/>
          </a:xfrm>
          <a:prstGeom prst="rect">
            <a:avLst/>
          </a:prstGeom>
        </p:spPr>
      </p:pic>
    </p:spTree>
    <p:extLst>
      <p:ext uri="{BB962C8B-B14F-4D97-AF65-F5344CB8AC3E}">
        <p14:creationId xmlns:p14="http://schemas.microsoft.com/office/powerpoint/2010/main" val="34088852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7" name="Google Shape;127;p19"/>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126" name="Google Shape;126;p19"/>
          <p:cNvSpPr txBox="1">
            <a:spLocks noGrp="1"/>
          </p:cNvSpPr>
          <p:nvPr>
            <p:ph type="body" idx="4294967295"/>
          </p:nvPr>
        </p:nvSpPr>
        <p:spPr>
          <a:xfrm>
            <a:off x="4572000" y="1125429"/>
            <a:ext cx="4229100" cy="3570194"/>
          </a:xfrm>
          <a:prstGeom prst="rect">
            <a:avLst/>
          </a:prstGeom>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en-US" sz="1200" dirty="0">
                <a:solidFill>
                  <a:srgbClr val="FFFFFF"/>
                </a:solidFill>
                <a:latin typeface="Roboto Light"/>
                <a:ea typeface="Roboto Light"/>
                <a:cs typeface="Roboto Light"/>
                <a:sym typeface="Roboto Light"/>
              </a:rPr>
              <a:t>But yes, our designer </a:t>
            </a:r>
            <a:r>
              <a:rPr lang="en-US" sz="1200" dirty="0" err="1">
                <a:solidFill>
                  <a:srgbClr val="FFFFFF"/>
                </a:solidFill>
                <a:latin typeface="Roboto Light"/>
                <a:ea typeface="Roboto Light"/>
                <a:cs typeface="Roboto Light"/>
                <a:sym typeface="Roboto Light"/>
              </a:rPr>
              <a:t>Kürşat</a:t>
            </a:r>
            <a:r>
              <a:rPr lang="en-US" sz="1200" dirty="0">
                <a:solidFill>
                  <a:srgbClr val="FFFFFF"/>
                </a:solidFill>
                <a:latin typeface="Roboto Light"/>
                <a:ea typeface="Roboto Light"/>
                <a:cs typeface="Roboto Light"/>
                <a:sym typeface="Roboto Light"/>
              </a:rPr>
              <a:t> </a:t>
            </a:r>
            <a:r>
              <a:rPr lang="en-US" sz="1200" dirty="0" err="1">
                <a:solidFill>
                  <a:srgbClr val="FFFFFF"/>
                </a:solidFill>
                <a:latin typeface="Roboto Light"/>
                <a:ea typeface="Roboto Light"/>
                <a:cs typeface="Roboto Light"/>
                <a:sym typeface="Roboto Light"/>
              </a:rPr>
              <a:t>Çakmak</a:t>
            </a:r>
            <a:r>
              <a:rPr lang="en-US" sz="1200" dirty="0">
                <a:solidFill>
                  <a:srgbClr val="FFFFFF"/>
                </a:solidFill>
                <a:latin typeface="Roboto Light"/>
                <a:ea typeface="Roboto Light"/>
                <a:cs typeface="Roboto Light"/>
                <a:sym typeface="Roboto Light"/>
              </a:rPr>
              <a:t> made this beauty. Savaş Çoruh named this: “The Palace of Eternal Torture”</a:t>
            </a:r>
            <a:endParaRPr sz="1200" dirty="0">
              <a:solidFill>
                <a:srgbClr val="FFFFFF"/>
              </a:solidFill>
              <a:latin typeface="Roboto Light"/>
              <a:ea typeface="Roboto Light"/>
              <a:cs typeface="Roboto Light"/>
              <a:sym typeface="Roboto Light"/>
            </a:endParaRPr>
          </a:p>
        </p:txBody>
      </p:sp>
      <p:sp>
        <p:nvSpPr>
          <p:cNvPr id="11" name="TextBox 10">
            <a:extLst>
              <a:ext uri="{FF2B5EF4-FFF2-40B4-BE49-F238E27FC236}">
                <a16:creationId xmlns:a16="http://schemas.microsoft.com/office/drawing/2014/main" id="{3C106F2E-3B58-4DF9-BACC-09522C3086AE}"/>
              </a:ext>
            </a:extLst>
          </p:cNvPr>
          <p:cNvSpPr txBox="1"/>
          <p:nvPr/>
        </p:nvSpPr>
        <p:spPr>
          <a:xfrm>
            <a:off x="4572000" y="447877"/>
            <a:ext cx="3274359" cy="369332"/>
          </a:xfrm>
          <a:prstGeom prst="rect">
            <a:avLst/>
          </a:prstGeom>
          <a:noFill/>
        </p:spPr>
        <p:txBody>
          <a:bodyPr wrap="square">
            <a:spAutoFit/>
          </a:bodyPr>
          <a:lstStyle/>
          <a:p>
            <a:r>
              <a:rPr lang="en-GB" sz="1800" b="1" dirty="0" err="1">
                <a:solidFill>
                  <a:schemeClr val="bg1"/>
                </a:solidFill>
                <a:latin typeface="Roboto Black" panose="02000000000000000000" pitchFamily="2" charset="0"/>
                <a:ea typeface="Roboto Black" panose="02000000000000000000" pitchFamily="2" charset="0"/>
              </a:rPr>
              <a:t>Uhh</a:t>
            </a:r>
            <a:r>
              <a:rPr lang="en-GB" sz="1800" b="1" dirty="0">
                <a:solidFill>
                  <a:schemeClr val="bg1"/>
                </a:solidFill>
                <a:latin typeface="Roboto Black" panose="02000000000000000000" pitchFamily="2" charset="0"/>
                <a:ea typeface="Roboto Black" panose="02000000000000000000" pitchFamily="2" charset="0"/>
              </a:rPr>
              <a:t>… wrong slide!</a:t>
            </a:r>
          </a:p>
        </p:txBody>
      </p:sp>
      <p:pic>
        <p:nvPicPr>
          <p:cNvPr id="3" name="Picture 2">
            <a:extLst>
              <a:ext uri="{FF2B5EF4-FFF2-40B4-BE49-F238E27FC236}">
                <a16:creationId xmlns:a16="http://schemas.microsoft.com/office/drawing/2014/main" id="{5CC16522-7A6E-41EE-A179-AC833D0814D8}"/>
              </a:ext>
            </a:extLst>
          </p:cNvPr>
          <p:cNvPicPr>
            <a:picLocks noChangeAspect="1"/>
          </p:cNvPicPr>
          <p:nvPr/>
        </p:nvPicPr>
        <p:blipFill>
          <a:blip r:embed="rId3"/>
          <a:stretch>
            <a:fillRect/>
          </a:stretch>
        </p:blipFill>
        <p:spPr>
          <a:xfrm>
            <a:off x="844924" y="0"/>
            <a:ext cx="2895600" cy="5143500"/>
          </a:xfrm>
          <a:prstGeom prst="rect">
            <a:avLst/>
          </a:prstGeom>
        </p:spPr>
      </p:pic>
    </p:spTree>
    <p:extLst>
      <p:ext uri="{BB962C8B-B14F-4D97-AF65-F5344CB8AC3E}">
        <p14:creationId xmlns:p14="http://schemas.microsoft.com/office/powerpoint/2010/main" val="19971052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7" name="Google Shape;127;p19"/>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sp>
        <p:nvSpPr>
          <p:cNvPr id="126" name="Google Shape;126;p19"/>
          <p:cNvSpPr txBox="1">
            <a:spLocks noGrp="1"/>
          </p:cNvSpPr>
          <p:nvPr>
            <p:ph type="body" idx="4294967295"/>
          </p:nvPr>
        </p:nvSpPr>
        <p:spPr>
          <a:xfrm>
            <a:off x="4572000" y="1125429"/>
            <a:ext cx="4229100" cy="3570194"/>
          </a:xfrm>
          <a:prstGeom prst="rect">
            <a:avLst/>
          </a:prstGeom>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en-US" sz="1200" dirty="0">
                <a:solidFill>
                  <a:srgbClr val="FFFFFF"/>
                </a:solidFill>
                <a:latin typeface="Roboto Light"/>
                <a:ea typeface="Roboto Light"/>
                <a:cs typeface="Roboto Light"/>
                <a:sym typeface="Roboto Light"/>
              </a:rPr>
              <a:t>Almost every asset for this game is already ready. We just need to use our creativity to make it a game.</a:t>
            </a:r>
            <a:endParaRPr sz="1200" dirty="0">
              <a:solidFill>
                <a:srgbClr val="FFFFFF"/>
              </a:solidFill>
              <a:latin typeface="Roboto Light"/>
              <a:ea typeface="Roboto Light"/>
              <a:cs typeface="Roboto Light"/>
              <a:sym typeface="Roboto Light"/>
            </a:endParaRPr>
          </a:p>
        </p:txBody>
      </p:sp>
      <p:sp>
        <p:nvSpPr>
          <p:cNvPr id="11" name="TextBox 10">
            <a:extLst>
              <a:ext uri="{FF2B5EF4-FFF2-40B4-BE49-F238E27FC236}">
                <a16:creationId xmlns:a16="http://schemas.microsoft.com/office/drawing/2014/main" id="{3C106F2E-3B58-4DF9-BACC-09522C3086AE}"/>
              </a:ext>
            </a:extLst>
          </p:cNvPr>
          <p:cNvSpPr txBox="1"/>
          <p:nvPr/>
        </p:nvSpPr>
        <p:spPr>
          <a:xfrm>
            <a:off x="4572000" y="447877"/>
            <a:ext cx="3274359" cy="369332"/>
          </a:xfrm>
          <a:prstGeom prst="rect">
            <a:avLst/>
          </a:prstGeom>
          <a:noFill/>
        </p:spPr>
        <p:txBody>
          <a:bodyPr wrap="square">
            <a:spAutoFit/>
          </a:bodyPr>
          <a:lstStyle/>
          <a:p>
            <a:r>
              <a:rPr lang="en-GB" sz="1800" b="1" dirty="0">
                <a:solidFill>
                  <a:schemeClr val="bg1"/>
                </a:solidFill>
                <a:latin typeface="Roboto Black" panose="02000000000000000000" pitchFamily="2" charset="0"/>
                <a:ea typeface="Roboto Black" panose="02000000000000000000" pitchFamily="2" charset="0"/>
              </a:rPr>
              <a:t>Space! Game</a:t>
            </a:r>
          </a:p>
        </p:txBody>
      </p:sp>
      <p:pic>
        <p:nvPicPr>
          <p:cNvPr id="4" name="Picture 3">
            <a:extLst>
              <a:ext uri="{FF2B5EF4-FFF2-40B4-BE49-F238E27FC236}">
                <a16:creationId xmlns:a16="http://schemas.microsoft.com/office/drawing/2014/main" id="{F7288D21-715A-4D14-B651-841C38D8125D}"/>
              </a:ext>
            </a:extLst>
          </p:cNvPr>
          <p:cNvPicPr>
            <a:picLocks noChangeAspect="1"/>
          </p:cNvPicPr>
          <p:nvPr/>
        </p:nvPicPr>
        <p:blipFill>
          <a:blip r:embed="rId3"/>
          <a:stretch>
            <a:fillRect/>
          </a:stretch>
        </p:blipFill>
        <p:spPr>
          <a:xfrm>
            <a:off x="855128" y="0"/>
            <a:ext cx="2893219" cy="5143500"/>
          </a:xfrm>
          <a:prstGeom prst="rect">
            <a:avLst/>
          </a:prstGeom>
        </p:spPr>
      </p:pic>
    </p:spTree>
    <p:extLst>
      <p:ext uri="{BB962C8B-B14F-4D97-AF65-F5344CB8AC3E}">
        <p14:creationId xmlns:p14="http://schemas.microsoft.com/office/powerpoint/2010/main" val="42600732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7" name="Google Shape;127;p19"/>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sp>
        <p:nvSpPr>
          <p:cNvPr id="126" name="Google Shape;126;p19"/>
          <p:cNvSpPr txBox="1">
            <a:spLocks noGrp="1"/>
          </p:cNvSpPr>
          <p:nvPr>
            <p:ph type="body" idx="4294967295"/>
          </p:nvPr>
        </p:nvSpPr>
        <p:spPr>
          <a:xfrm>
            <a:off x="4572000" y="1125429"/>
            <a:ext cx="4229100" cy="3570194"/>
          </a:xfrm>
          <a:prstGeom prst="rect">
            <a:avLst/>
          </a:prstGeom>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en-US" sz="1200" dirty="0">
                <a:solidFill>
                  <a:srgbClr val="FFFFFF"/>
                </a:solidFill>
                <a:latin typeface="Roboto Light"/>
                <a:ea typeface="Roboto Light"/>
                <a:cs typeface="Roboto Light"/>
                <a:sym typeface="Roboto Light"/>
              </a:rPr>
              <a:t>          And many games like these.</a:t>
            </a:r>
            <a:endParaRPr sz="1200" dirty="0">
              <a:solidFill>
                <a:srgbClr val="FFFFFF"/>
              </a:solidFill>
              <a:latin typeface="Roboto Light"/>
              <a:ea typeface="Roboto Light"/>
              <a:cs typeface="Roboto Light"/>
              <a:sym typeface="Roboto Light"/>
            </a:endParaRPr>
          </a:p>
        </p:txBody>
      </p:sp>
      <p:sp>
        <p:nvSpPr>
          <p:cNvPr id="11" name="TextBox 10">
            <a:extLst>
              <a:ext uri="{FF2B5EF4-FFF2-40B4-BE49-F238E27FC236}">
                <a16:creationId xmlns:a16="http://schemas.microsoft.com/office/drawing/2014/main" id="{3C106F2E-3B58-4DF9-BACC-09522C3086AE}"/>
              </a:ext>
            </a:extLst>
          </p:cNvPr>
          <p:cNvSpPr txBox="1"/>
          <p:nvPr/>
        </p:nvSpPr>
        <p:spPr>
          <a:xfrm>
            <a:off x="4572000" y="447877"/>
            <a:ext cx="3274359" cy="369332"/>
          </a:xfrm>
          <a:prstGeom prst="rect">
            <a:avLst/>
          </a:prstGeom>
          <a:noFill/>
        </p:spPr>
        <p:txBody>
          <a:bodyPr wrap="square">
            <a:spAutoFit/>
          </a:bodyPr>
          <a:lstStyle/>
          <a:p>
            <a:r>
              <a:rPr lang="en-GB" sz="1800" b="1" dirty="0">
                <a:solidFill>
                  <a:schemeClr val="bg1"/>
                </a:solidFill>
                <a:latin typeface="Roboto Black" panose="02000000000000000000" pitchFamily="2" charset="0"/>
                <a:ea typeface="Roboto Black" panose="02000000000000000000" pitchFamily="2" charset="0"/>
              </a:rPr>
              <a:t>Woodcutter Game</a:t>
            </a:r>
          </a:p>
        </p:txBody>
      </p:sp>
      <p:pic>
        <p:nvPicPr>
          <p:cNvPr id="4" name="Picture 3">
            <a:extLst>
              <a:ext uri="{FF2B5EF4-FFF2-40B4-BE49-F238E27FC236}">
                <a16:creationId xmlns:a16="http://schemas.microsoft.com/office/drawing/2014/main" id="{7C8E254D-910F-4F77-AFCA-CD20008D55DC}"/>
              </a:ext>
            </a:extLst>
          </p:cNvPr>
          <p:cNvPicPr>
            <a:picLocks noChangeAspect="1"/>
          </p:cNvPicPr>
          <p:nvPr/>
        </p:nvPicPr>
        <p:blipFill>
          <a:blip r:embed="rId3"/>
          <a:stretch>
            <a:fillRect/>
          </a:stretch>
        </p:blipFill>
        <p:spPr>
          <a:xfrm>
            <a:off x="856270" y="0"/>
            <a:ext cx="2893219" cy="5143500"/>
          </a:xfrm>
          <a:prstGeom prst="rect">
            <a:avLst/>
          </a:prstGeom>
        </p:spPr>
      </p:pic>
    </p:spTree>
    <p:extLst>
      <p:ext uri="{BB962C8B-B14F-4D97-AF65-F5344CB8AC3E}">
        <p14:creationId xmlns:p14="http://schemas.microsoft.com/office/powerpoint/2010/main" val="776531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Vision </a:t>
            </a:r>
            <a:endParaRPr sz="1400" i="1" dirty="0"/>
          </a:p>
          <a:p>
            <a:pPr marL="0" lvl="0" indent="0" algn="l" rtl="0">
              <a:spcBef>
                <a:spcPts val="400"/>
              </a:spcBef>
              <a:spcAft>
                <a:spcPts val="400"/>
              </a:spcAft>
              <a:buNone/>
            </a:pPr>
            <a:endParaRPr sz="1600" i="1" dirty="0"/>
          </a:p>
        </p:txBody>
      </p:sp>
      <p:sp>
        <p:nvSpPr>
          <p:cNvPr id="133" name="Google Shape;133;p20"/>
          <p:cNvSpPr txBox="1">
            <a:spLocks noGrp="1"/>
          </p:cNvSpPr>
          <p:nvPr>
            <p:ph type="title"/>
          </p:nvPr>
        </p:nvSpPr>
        <p:spPr>
          <a:xfrm>
            <a:off x="301442" y="2712944"/>
            <a:ext cx="8222099" cy="1242300"/>
          </a:xfrm>
          <a:prstGeom prst="rect">
            <a:avLst/>
          </a:prstGeom>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en" sz="2100" dirty="0">
                <a:solidFill>
                  <a:srgbClr val="202124"/>
                </a:solidFill>
                <a:highlight>
                  <a:srgbClr val="F8F9FA"/>
                </a:highlight>
                <a:latin typeface="Roboto Light"/>
                <a:ea typeface="Roboto Light"/>
                <a:cs typeface="Roboto Light"/>
                <a:sym typeface="Roboto Light"/>
              </a:rPr>
              <a:t>          We want to become a unicorn, simple as that. But we don’t plan our exit just yet, because we might even not exit. Our dream is to convert our team into a company to find young talents like us and give them a professional learning environment to help them build their career, and to contribute the ecosystem as well as our country, become a reliable company that makes our dreams come true.</a:t>
            </a:r>
            <a:endParaRPr sz="2400" dirty="0">
              <a:solidFill>
                <a:srgbClr val="434343"/>
              </a:solidFill>
              <a:latin typeface="Roboto Light"/>
              <a:ea typeface="Roboto Light"/>
              <a:cs typeface="Roboto Light"/>
              <a:sym typeface="Roboto Light"/>
            </a:endParaRPr>
          </a:p>
        </p:txBody>
      </p:sp>
      <p:sp>
        <p:nvSpPr>
          <p:cNvPr id="134" name="Google Shape;134;p2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1"/>
          <p:cNvSpPr txBox="1">
            <a:spLocks noGrp="1"/>
          </p:cNvSpPr>
          <p:nvPr>
            <p:ph type="title"/>
          </p:nvPr>
        </p:nvSpPr>
        <p:spPr>
          <a:xfrm>
            <a:off x="471900" y="128750"/>
            <a:ext cx="8222100" cy="1377600"/>
          </a:xfrm>
          <a:prstGeom prst="rect">
            <a:avLst/>
          </a:prstGeom>
        </p:spPr>
        <p:txBody>
          <a:bodyPr spcFirstLastPara="1" wrap="square" lIns="91425" tIns="91425" rIns="91425" bIns="91425" anchor="b" anchorCtr="0">
            <a:noAutofit/>
          </a:bodyPr>
          <a:lstStyle/>
          <a:p>
            <a:pPr marL="0" marR="38100" lvl="0" indent="0" algn="l" rtl="0">
              <a:lnSpc>
                <a:spcPct val="128571"/>
              </a:lnSpc>
              <a:spcBef>
                <a:spcPts val="0"/>
              </a:spcBef>
              <a:spcAft>
                <a:spcPts val="0"/>
              </a:spcAft>
              <a:buNone/>
            </a:pPr>
            <a:r>
              <a:rPr lang="en" sz="2100">
                <a:solidFill>
                  <a:srgbClr val="FFFFFF"/>
                </a:solidFill>
                <a:latin typeface="Roboto Light"/>
                <a:ea typeface="Roboto Light"/>
                <a:cs typeface="Roboto Light"/>
                <a:sym typeface="Roboto Light"/>
              </a:rPr>
              <a:t>Your Expense Statement</a:t>
            </a:r>
            <a:endParaRPr>
              <a:solidFill>
                <a:srgbClr val="FFFFFF"/>
              </a:solidFill>
              <a:latin typeface="Roboto Light"/>
              <a:ea typeface="Roboto Light"/>
              <a:cs typeface="Roboto Light"/>
              <a:sym typeface="Roboto Light"/>
            </a:endParaRPr>
          </a:p>
          <a:p>
            <a:pPr marL="0" lvl="0" indent="0" algn="l" rtl="0">
              <a:spcBef>
                <a:spcPts val="0"/>
              </a:spcBef>
              <a:spcAft>
                <a:spcPts val="400"/>
              </a:spcAft>
              <a:buNone/>
            </a:pPr>
            <a:endParaRPr sz="1600" i="1"/>
          </a:p>
        </p:txBody>
      </p:sp>
      <p:sp>
        <p:nvSpPr>
          <p:cNvPr id="140" name="Google Shape;140;p21"/>
          <p:cNvSpPr txBox="1">
            <a:spLocks noGrp="1"/>
          </p:cNvSpPr>
          <p:nvPr>
            <p:ph type="title"/>
          </p:nvPr>
        </p:nvSpPr>
        <p:spPr>
          <a:xfrm>
            <a:off x="301442" y="2659156"/>
            <a:ext cx="8222099" cy="1242300"/>
          </a:xfrm>
          <a:prstGeom prst="rect">
            <a:avLst/>
          </a:prstGeom>
        </p:spPr>
        <p:txBody>
          <a:bodyPr spcFirstLastPara="1" wrap="square" lIns="91425" tIns="91425" rIns="91425" bIns="91425" anchor="ctr" anchorCtr="0">
            <a:noAutofit/>
          </a:bodyPr>
          <a:lstStyle/>
          <a:p>
            <a:pPr marL="0" marR="38100" lvl="0" indent="0" rtl="0">
              <a:lnSpc>
                <a:spcPct val="128571"/>
              </a:lnSpc>
              <a:spcBef>
                <a:spcPts val="0"/>
              </a:spcBef>
              <a:spcAft>
                <a:spcPts val="0"/>
              </a:spcAft>
              <a:buNone/>
            </a:pPr>
            <a:r>
              <a:rPr lang="en" sz="2100" dirty="0">
                <a:solidFill>
                  <a:srgbClr val="202124"/>
                </a:solidFill>
                <a:highlight>
                  <a:srgbClr val="F8F9FA"/>
                </a:highlight>
                <a:latin typeface="Roboto Light"/>
                <a:ea typeface="Roboto Light"/>
                <a:cs typeface="Roboto Light"/>
                <a:sym typeface="Roboto Light"/>
              </a:rPr>
              <a:t>          Currently we are unemployed, except our designer Kürşat who works as a freelancer living in İstanbul. We all want this job to be our “only” job and move from Aydın to İstanbul to unite our team. For that, our expenses are rents, bills (most importantly electricty and internet), and food. Aside from these personal expenses, there are also the expenses of our future company.</a:t>
            </a:r>
            <a:endParaRPr sz="2400" dirty="0">
              <a:solidFill>
                <a:srgbClr val="434343"/>
              </a:solidFill>
              <a:latin typeface="Roboto Light"/>
              <a:ea typeface="Roboto Light"/>
              <a:cs typeface="Roboto Light"/>
              <a:sym typeface="Roboto Light"/>
            </a:endParaRPr>
          </a:p>
        </p:txBody>
      </p:sp>
      <p:sp>
        <p:nvSpPr>
          <p:cNvPr id="141" name="Google Shape;141;p2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4"/>
          <p:cNvSpPr/>
          <p:nvPr/>
        </p:nvSpPr>
        <p:spPr>
          <a:xfrm>
            <a:off x="0" y="0"/>
            <a:ext cx="9161100" cy="24846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4"/>
          <p:cNvSpPr txBox="1">
            <a:spLocks noGrp="1"/>
          </p:cNvSpPr>
          <p:nvPr>
            <p:ph type="title" idx="4294967295"/>
          </p:nvPr>
        </p:nvSpPr>
        <p:spPr>
          <a:xfrm>
            <a:off x="0" y="67700"/>
            <a:ext cx="9072300" cy="152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Game Team</a:t>
            </a:r>
            <a:endParaRPr sz="1600" i="1" dirty="0"/>
          </a:p>
        </p:txBody>
      </p:sp>
      <p:pic>
        <p:nvPicPr>
          <p:cNvPr id="76" name="Google Shape;76;p14"/>
          <p:cNvPicPr preferRelativeResize="0"/>
          <p:nvPr/>
        </p:nvPicPr>
        <p:blipFill>
          <a:blip r:embed="rId3"/>
          <a:srcRect t="5455" b="5455"/>
          <a:stretch/>
        </p:blipFill>
        <p:spPr>
          <a:xfrm>
            <a:off x="1388913" y="1591550"/>
            <a:ext cx="1644300" cy="1644300"/>
          </a:xfrm>
          <a:prstGeom prst="ellipse">
            <a:avLst/>
          </a:prstGeom>
          <a:noFill/>
          <a:ln>
            <a:noFill/>
          </a:ln>
        </p:spPr>
      </p:pic>
      <p:pic>
        <p:nvPicPr>
          <p:cNvPr id="77" name="Google Shape;77;p14"/>
          <p:cNvPicPr preferRelativeResize="0"/>
          <p:nvPr/>
        </p:nvPicPr>
        <p:blipFill>
          <a:blip r:embed="rId4"/>
          <a:srcRect l="9083" r="9083"/>
          <a:stretch/>
        </p:blipFill>
        <p:spPr>
          <a:xfrm>
            <a:off x="3606856" y="1591700"/>
            <a:ext cx="1644300" cy="1644000"/>
          </a:xfrm>
          <a:prstGeom prst="ellipse">
            <a:avLst/>
          </a:prstGeom>
          <a:noFill/>
          <a:ln>
            <a:noFill/>
          </a:ln>
        </p:spPr>
      </p:pic>
      <p:pic>
        <p:nvPicPr>
          <p:cNvPr id="78" name="Google Shape;78;p14"/>
          <p:cNvPicPr preferRelativeResize="0"/>
          <p:nvPr/>
        </p:nvPicPr>
        <p:blipFill>
          <a:blip r:embed="rId5"/>
          <a:srcRect/>
          <a:stretch/>
        </p:blipFill>
        <p:spPr>
          <a:xfrm>
            <a:off x="5824817" y="1591538"/>
            <a:ext cx="1644300" cy="1644300"/>
          </a:xfrm>
          <a:prstGeom prst="ellipse">
            <a:avLst/>
          </a:prstGeom>
          <a:noFill/>
          <a:ln>
            <a:noFill/>
          </a:ln>
        </p:spPr>
      </p:pic>
      <p:sp>
        <p:nvSpPr>
          <p:cNvPr id="79" name="Google Shape;79;p14"/>
          <p:cNvSpPr txBox="1">
            <a:spLocks noGrp="1"/>
          </p:cNvSpPr>
          <p:nvPr>
            <p:ph type="title" idx="4294967295"/>
          </p:nvPr>
        </p:nvSpPr>
        <p:spPr>
          <a:xfrm>
            <a:off x="1199913" y="3047724"/>
            <a:ext cx="2022300" cy="57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rgbClr val="FFFFFF"/>
                </a:solidFill>
              </a:rPr>
              <a:t>Savaş Çoruh</a:t>
            </a:r>
            <a:endParaRPr sz="1800" dirty="0">
              <a:solidFill>
                <a:srgbClr val="FFFFFF"/>
              </a:solidFill>
            </a:endParaRPr>
          </a:p>
        </p:txBody>
      </p:sp>
      <p:sp>
        <p:nvSpPr>
          <p:cNvPr id="80" name="Google Shape;80;p14"/>
          <p:cNvSpPr txBox="1">
            <a:spLocks noGrp="1"/>
          </p:cNvSpPr>
          <p:nvPr>
            <p:ph type="body" idx="4294967295"/>
          </p:nvPr>
        </p:nvSpPr>
        <p:spPr>
          <a:xfrm>
            <a:off x="1199913" y="3572343"/>
            <a:ext cx="2022300" cy="11538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chemeClr val="lt1"/>
              </a:buClr>
              <a:buSzPts val="1200"/>
              <a:buChar char="●"/>
            </a:pPr>
            <a:r>
              <a:rPr lang="en-US" sz="1200" i="1" dirty="0">
                <a:solidFill>
                  <a:schemeClr val="lt1"/>
                </a:solidFill>
              </a:rPr>
              <a:t>Project Lead &amp; Developer</a:t>
            </a:r>
            <a:endParaRPr sz="1200" i="1" dirty="0">
              <a:solidFill>
                <a:schemeClr val="lt1"/>
              </a:solidFill>
            </a:endParaRPr>
          </a:p>
          <a:p>
            <a:pPr marL="457200" lvl="0" indent="-304800" algn="l" rtl="0">
              <a:lnSpc>
                <a:spcPct val="100000"/>
              </a:lnSpc>
              <a:spcBef>
                <a:spcPts val="0"/>
              </a:spcBef>
              <a:spcAft>
                <a:spcPts val="0"/>
              </a:spcAft>
              <a:buClr>
                <a:schemeClr val="lt1"/>
              </a:buClr>
              <a:buSzPts val="1200"/>
              <a:buChar char="●"/>
            </a:pPr>
            <a:r>
              <a:rPr lang="en" sz="1200" i="1" dirty="0">
                <a:solidFill>
                  <a:schemeClr val="lt1"/>
                </a:solidFill>
              </a:rPr>
              <a:t>Leadership, management, GitHub,</a:t>
            </a:r>
            <a:br>
              <a:rPr lang="en" sz="1200" i="1" dirty="0">
                <a:solidFill>
                  <a:schemeClr val="lt1"/>
                </a:solidFill>
              </a:rPr>
            </a:br>
            <a:r>
              <a:rPr lang="en" sz="1200" i="1" dirty="0">
                <a:solidFill>
                  <a:schemeClr val="lt1"/>
                </a:solidFill>
              </a:rPr>
              <a:t>Unity and C#</a:t>
            </a:r>
            <a:endParaRPr sz="1200" dirty="0">
              <a:solidFill>
                <a:srgbClr val="FFFFFF"/>
              </a:solidFill>
            </a:endParaRPr>
          </a:p>
        </p:txBody>
      </p:sp>
      <p:sp>
        <p:nvSpPr>
          <p:cNvPr id="81" name="Google Shape;81;p14"/>
          <p:cNvSpPr txBox="1">
            <a:spLocks noGrp="1"/>
          </p:cNvSpPr>
          <p:nvPr>
            <p:ph type="title" idx="4294967295"/>
          </p:nvPr>
        </p:nvSpPr>
        <p:spPr>
          <a:xfrm>
            <a:off x="3417856" y="3047724"/>
            <a:ext cx="2022300" cy="57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Zafer Çoruh</a:t>
            </a:r>
            <a:endParaRPr sz="1800" dirty="0">
              <a:solidFill>
                <a:srgbClr val="FFFFFF"/>
              </a:solidFill>
            </a:endParaRPr>
          </a:p>
        </p:txBody>
      </p:sp>
      <p:sp>
        <p:nvSpPr>
          <p:cNvPr id="82" name="Google Shape;82;p14"/>
          <p:cNvSpPr txBox="1">
            <a:spLocks noGrp="1"/>
          </p:cNvSpPr>
          <p:nvPr>
            <p:ph type="title" idx="4294967295"/>
          </p:nvPr>
        </p:nvSpPr>
        <p:spPr>
          <a:xfrm>
            <a:off x="5635817" y="3047724"/>
            <a:ext cx="2022300" cy="57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Kürşat Çakmak</a:t>
            </a:r>
            <a:endParaRPr sz="1800" dirty="0">
              <a:solidFill>
                <a:srgbClr val="FFFFFF"/>
              </a:solidFill>
            </a:endParaRPr>
          </a:p>
        </p:txBody>
      </p:sp>
      <p:sp>
        <p:nvSpPr>
          <p:cNvPr id="83" name="Google Shape;83;p14"/>
          <p:cNvSpPr txBox="1">
            <a:spLocks noGrp="1"/>
          </p:cNvSpPr>
          <p:nvPr>
            <p:ph type="body" idx="4294967295"/>
          </p:nvPr>
        </p:nvSpPr>
        <p:spPr>
          <a:xfrm>
            <a:off x="3417856" y="3572343"/>
            <a:ext cx="2022300" cy="11538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chemeClr val="lt1"/>
              </a:buClr>
              <a:buSzPts val="1200"/>
              <a:buChar char="●"/>
            </a:pPr>
            <a:r>
              <a:rPr lang="en-US" sz="1200" i="1" dirty="0">
                <a:solidFill>
                  <a:schemeClr val="lt1"/>
                </a:solidFill>
              </a:rPr>
              <a:t>Lead Sound Designer &amp; Developer</a:t>
            </a:r>
            <a:endParaRPr sz="1200" i="1" dirty="0">
              <a:solidFill>
                <a:schemeClr val="lt1"/>
              </a:solidFill>
            </a:endParaRPr>
          </a:p>
          <a:p>
            <a:pPr marL="457200" lvl="0" indent="-304800" algn="l" rtl="0">
              <a:lnSpc>
                <a:spcPct val="100000"/>
              </a:lnSpc>
              <a:spcBef>
                <a:spcPts val="0"/>
              </a:spcBef>
              <a:spcAft>
                <a:spcPts val="0"/>
              </a:spcAft>
              <a:buClr>
                <a:schemeClr val="lt1"/>
              </a:buClr>
              <a:buSzPts val="1200"/>
              <a:buChar char="●"/>
            </a:pPr>
            <a:r>
              <a:rPr lang="en-US" sz="1200" i="1" dirty="0">
                <a:solidFill>
                  <a:schemeClr val="lt1"/>
                </a:solidFill>
              </a:rPr>
              <a:t>FL Studio, Unity and C#</a:t>
            </a:r>
            <a:endParaRPr sz="1200" dirty="0">
              <a:solidFill>
                <a:schemeClr val="lt1"/>
              </a:solidFill>
            </a:endParaRPr>
          </a:p>
          <a:p>
            <a:pPr marL="0" lvl="0" indent="0" algn="ctr" rtl="0">
              <a:spcBef>
                <a:spcPts val="400"/>
              </a:spcBef>
              <a:spcAft>
                <a:spcPts val="1600"/>
              </a:spcAft>
              <a:buNone/>
            </a:pPr>
            <a:endParaRPr sz="1200" dirty="0">
              <a:solidFill>
                <a:srgbClr val="FFFFFF"/>
              </a:solidFill>
            </a:endParaRPr>
          </a:p>
        </p:txBody>
      </p:sp>
      <p:sp>
        <p:nvSpPr>
          <p:cNvPr id="84" name="Google Shape;84;p14"/>
          <p:cNvSpPr txBox="1">
            <a:spLocks noGrp="1"/>
          </p:cNvSpPr>
          <p:nvPr>
            <p:ph type="body" idx="4294967295"/>
          </p:nvPr>
        </p:nvSpPr>
        <p:spPr>
          <a:xfrm>
            <a:off x="5635817" y="3572343"/>
            <a:ext cx="2022300" cy="11538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chemeClr val="lt1"/>
              </a:buClr>
              <a:buSzPts val="1200"/>
              <a:buChar char="●"/>
            </a:pPr>
            <a:r>
              <a:rPr lang="en-US" sz="1200" i="1" dirty="0">
                <a:solidFill>
                  <a:schemeClr val="lt1"/>
                </a:solidFill>
              </a:rPr>
              <a:t>Lead Designer</a:t>
            </a:r>
            <a:endParaRPr sz="1200" i="1" dirty="0">
              <a:solidFill>
                <a:schemeClr val="lt1"/>
              </a:solidFill>
            </a:endParaRPr>
          </a:p>
          <a:p>
            <a:pPr marL="457200" lvl="0" indent="-304800" algn="l" rtl="0">
              <a:lnSpc>
                <a:spcPct val="100000"/>
              </a:lnSpc>
              <a:spcBef>
                <a:spcPts val="0"/>
              </a:spcBef>
              <a:spcAft>
                <a:spcPts val="0"/>
              </a:spcAft>
              <a:buClr>
                <a:schemeClr val="lt1"/>
              </a:buClr>
              <a:buSzPts val="1200"/>
              <a:buChar char="●"/>
            </a:pPr>
            <a:r>
              <a:rPr lang="en-GB" sz="1200" i="1" dirty="0">
                <a:solidFill>
                  <a:schemeClr val="lt1"/>
                </a:solidFill>
              </a:rPr>
              <a:t>2D and 3D design, texture, modelling, animation, particle effects, Unreal Engine and Blender</a:t>
            </a:r>
            <a:endParaRPr lang="en-GB" sz="1200" dirty="0">
              <a:solidFill>
                <a:schemeClr val="lt1"/>
              </a:solidFill>
            </a:endParaRPr>
          </a:p>
        </p:txBody>
      </p:sp>
      <p:sp>
        <p:nvSpPr>
          <p:cNvPr id="88" name="Google Shape;88;p1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1"/>
          <p:cNvSpPr txBox="1">
            <a:spLocks noGrp="1"/>
          </p:cNvSpPr>
          <p:nvPr>
            <p:ph type="title"/>
          </p:nvPr>
        </p:nvSpPr>
        <p:spPr>
          <a:xfrm>
            <a:off x="471900" y="128750"/>
            <a:ext cx="8222100" cy="1377600"/>
          </a:xfrm>
          <a:prstGeom prst="rect">
            <a:avLst/>
          </a:prstGeom>
        </p:spPr>
        <p:txBody>
          <a:bodyPr spcFirstLastPara="1" wrap="square" lIns="91425" tIns="91425" rIns="91425" bIns="91425" anchor="b" anchorCtr="0">
            <a:noAutofit/>
          </a:bodyPr>
          <a:lstStyle/>
          <a:p>
            <a:pPr marL="0" marR="38100" lvl="0" indent="0" algn="l" rtl="0">
              <a:lnSpc>
                <a:spcPct val="128571"/>
              </a:lnSpc>
              <a:spcBef>
                <a:spcPts val="0"/>
              </a:spcBef>
              <a:spcAft>
                <a:spcPts val="0"/>
              </a:spcAft>
              <a:buNone/>
            </a:pPr>
            <a:r>
              <a:rPr lang="en" sz="2100" dirty="0">
                <a:solidFill>
                  <a:srgbClr val="FFFFFF"/>
                </a:solidFill>
                <a:latin typeface="Roboto Light"/>
                <a:ea typeface="Roboto Light"/>
                <a:cs typeface="Roboto Light"/>
                <a:sym typeface="Roboto Light"/>
              </a:rPr>
              <a:t>Personal Expenses</a:t>
            </a:r>
            <a:endParaRPr dirty="0">
              <a:solidFill>
                <a:srgbClr val="FFFFFF"/>
              </a:solidFill>
              <a:latin typeface="Roboto Light"/>
              <a:ea typeface="Roboto Light"/>
              <a:cs typeface="Roboto Light"/>
              <a:sym typeface="Roboto Light"/>
            </a:endParaRPr>
          </a:p>
          <a:p>
            <a:pPr marL="0" lvl="0" indent="0" algn="l" rtl="0">
              <a:spcBef>
                <a:spcPts val="0"/>
              </a:spcBef>
              <a:spcAft>
                <a:spcPts val="400"/>
              </a:spcAft>
              <a:buNone/>
            </a:pPr>
            <a:endParaRPr sz="1600" i="1" dirty="0"/>
          </a:p>
        </p:txBody>
      </p:sp>
      <p:sp>
        <p:nvSpPr>
          <p:cNvPr id="140" name="Google Shape;140;p21"/>
          <p:cNvSpPr txBox="1">
            <a:spLocks noGrp="1"/>
          </p:cNvSpPr>
          <p:nvPr>
            <p:ph type="title"/>
          </p:nvPr>
        </p:nvSpPr>
        <p:spPr>
          <a:xfrm>
            <a:off x="301442" y="2760009"/>
            <a:ext cx="8222099" cy="1242300"/>
          </a:xfrm>
          <a:prstGeom prst="rect">
            <a:avLst/>
          </a:prstGeom>
        </p:spPr>
        <p:txBody>
          <a:bodyPr spcFirstLastPara="1" wrap="square" lIns="91425" tIns="91425" rIns="91425" bIns="91425" anchor="ctr" anchorCtr="0">
            <a:noAutofit/>
          </a:bodyPr>
          <a:lstStyle/>
          <a:p>
            <a:pPr marL="0" marR="38100" lvl="0" indent="0" rtl="0">
              <a:lnSpc>
                <a:spcPct val="128571"/>
              </a:lnSpc>
              <a:spcBef>
                <a:spcPts val="0"/>
              </a:spcBef>
              <a:spcAft>
                <a:spcPts val="0"/>
              </a:spcAft>
              <a:buNone/>
            </a:pPr>
            <a:r>
              <a:rPr lang="en-US" sz="2400" dirty="0">
                <a:solidFill>
                  <a:srgbClr val="434343"/>
                </a:solidFill>
                <a:latin typeface="Roboto Light"/>
                <a:ea typeface="Roboto Light"/>
                <a:cs typeface="Roboto Light"/>
                <a:sym typeface="Roboto Light"/>
              </a:rPr>
              <a:t>          Estimated monthly costs of a single person are $450 without rent. Rents are around $700 or $1,000 currently in İstanbul. Average of these would be $1,300 for a single team member. Therefore, we would like to earn at least $2,000 (each member) monthly.</a:t>
            </a:r>
            <a:br>
              <a:rPr lang="en-US" sz="2400" dirty="0">
                <a:solidFill>
                  <a:srgbClr val="434343"/>
                </a:solidFill>
                <a:latin typeface="Roboto Light"/>
                <a:ea typeface="Roboto Light"/>
                <a:cs typeface="Roboto Light"/>
                <a:sym typeface="Roboto Light"/>
              </a:rPr>
            </a:br>
            <a:r>
              <a:rPr lang="en-US" sz="2400" dirty="0">
                <a:solidFill>
                  <a:srgbClr val="434343"/>
                </a:solidFill>
                <a:latin typeface="Roboto Light"/>
                <a:ea typeface="Roboto Light"/>
                <a:cs typeface="Roboto Light"/>
                <a:sym typeface="Roboto Light"/>
              </a:rPr>
              <a:t>That makes $72,000 combined for three of us annually.</a:t>
            </a:r>
            <a:endParaRPr sz="2400" dirty="0">
              <a:solidFill>
                <a:srgbClr val="434343"/>
              </a:solidFill>
              <a:latin typeface="Roboto Light"/>
              <a:ea typeface="Roboto Light"/>
              <a:cs typeface="Roboto Light"/>
              <a:sym typeface="Roboto Light"/>
            </a:endParaRPr>
          </a:p>
        </p:txBody>
      </p:sp>
      <p:sp>
        <p:nvSpPr>
          <p:cNvPr id="141" name="Google Shape;141;p2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20</a:t>
            </a:fld>
            <a:endParaRPr/>
          </a:p>
        </p:txBody>
      </p:sp>
    </p:spTree>
    <p:extLst>
      <p:ext uri="{BB962C8B-B14F-4D97-AF65-F5344CB8AC3E}">
        <p14:creationId xmlns:p14="http://schemas.microsoft.com/office/powerpoint/2010/main" val="38569004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1"/>
          <p:cNvSpPr txBox="1">
            <a:spLocks noGrp="1"/>
          </p:cNvSpPr>
          <p:nvPr>
            <p:ph type="title"/>
          </p:nvPr>
        </p:nvSpPr>
        <p:spPr>
          <a:xfrm>
            <a:off x="471900" y="128750"/>
            <a:ext cx="8222100" cy="1377600"/>
          </a:xfrm>
          <a:prstGeom prst="rect">
            <a:avLst/>
          </a:prstGeom>
        </p:spPr>
        <p:txBody>
          <a:bodyPr spcFirstLastPara="1" wrap="square" lIns="91425" tIns="91425" rIns="91425" bIns="91425" anchor="b" anchorCtr="0">
            <a:noAutofit/>
          </a:bodyPr>
          <a:lstStyle/>
          <a:p>
            <a:pPr marL="0" marR="38100" lvl="0" indent="0" algn="l" rtl="0">
              <a:lnSpc>
                <a:spcPct val="128571"/>
              </a:lnSpc>
              <a:spcBef>
                <a:spcPts val="0"/>
              </a:spcBef>
              <a:spcAft>
                <a:spcPts val="0"/>
              </a:spcAft>
              <a:buNone/>
            </a:pPr>
            <a:r>
              <a:rPr lang="en-US" sz="2100" dirty="0">
                <a:solidFill>
                  <a:srgbClr val="FFFFFF"/>
                </a:solidFill>
                <a:latin typeface="Roboto Light"/>
                <a:ea typeface="Roboto Light"/>
                <a:cs typeface="Roboto Light"/>
                <a:sym typeface="Roboto Light"/>
              </a:rPr>
              <a:t>Office Expenses</a:t>
            </a:r>
            <a:endParaRPr dirty="0">
              <a:solidFill>
                <a:srgbClr val="FFFFFF"/>
              </a:solidFill>
              <a:latin typeface="Roboto Light"/>
              <a:ea typeface="Roboto Light"/>
              <a:cs typeface="Roboto Light"/>
              <a:sym typeface="Roboto Light"/>
            </a:endParaRPr>
          </a:p>
          <a:p>
            <a:pPr marL="0" lvl="0" indent="0" algn="l" rtl="0">
              <a:spcBef>
                <a:spcPts val="0"/>
              </a:spcBef>
              <a:spcAft>
                <a:spcPts val="400"/>
              </a:spcAft>
              <a:buNone/>
            </a:pPr>
            <a:endParaRPr sz="1600" i="1" dirty="0"/>
          </a:p>
        </p:txBody>
      </p:sp>
      <p:sp>
        <p:nvSpPr>
          <p:cNvPr id="140" name="Google Shape;140;p21"/>
          <p:cNvSpPr txBox="1">
            <a:spLocks noGrp="1"/>
          </p:cNvSpPr>
          <p:nvPr>
            <p:ph type="title"/>
          </p:nvPr>
        </p:nvSpPr>
        <p:spPr>
          <a:xfrm>
            <a:off x="301442" y="2760008"/>
            <a:ext cx="8222099" cy="1242300"/>
          </a:xfrm>
          <a:prstGeom prst="rect">
            <a:avLst/>
          </a:prstGeom>
        </p:spPr>
        <p:txBody>
          <a:bodyPr spcFirstLastPara="1" wrap="square" lIns="91425" tIns="91425" rIns="91425" bIns="91425" anchor="ctr" anchorCtr="0">
            <a:noAutofit/>
          </a:bodyPr>
          <a:lstStyle/>
          <a:p>
            <a:pPr marL="0" marR="38100" lvl="0" indent="0" rtl="0">
              <a:lnSpc>
                <a:spcPct val="128571"/>
              </a:lnSpc>
              <a:spcBef>
                <a:spcPts val="0"/>
              </a:spcBef>
              <a:spcAft>
                <a:spcPts val="0"/>
              </a:spcAft>
              <a:buNone/>
            </a:pPr>
            <a:r>
              <a:rPr lang="en-US" sz="2400" dirty="0">
                <a:solidFill>
                  <a:srgbClr val="434343"/>
                </a:solidFill>
                <a:latin typeface="Roboto Light"/>
                <a:ea typeface="Roboto Light"/>
                <a:cs typeface="Roboto Light"/>
                <a:sym typeface="Roboto Light"/>
              </a:rPr>
              <a:t>          We are planning to start as an “online office” and see if we can continue like that until we publish a hit game and start hiring. Then we will need an office, but these expenses can be dealt with from our percentage as a company from the income. Any additional funding here would support us to hire one or two more team members before we move into our office at the early stage.</a:t>
            </a:r>
            <a:endParaRPr sz="2400" dirty="0">
              <a:solidFill>
                <a:srgbClr val="434343"/>
              </a:solidFill>
              <a:latin typeface="Roboto Light"/>
              <a:ea typeface="Roboto Light"/>
              <a:cs typeface="Roboto Light"/>
              <a:sym typeface="Roboto Light"/>
            </a:endParaRPr>
          </a:p>
        </p:txBody>
      </p:sp>
      <p:sp>
        <p:nvSpPr>
          <p:cNvPr id="141" name="Google Shape;141;p2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spTree>
    <p:extLst>
      <p:ext uri="{BB962C8B-B14F-4D97-AF65-F5344CB8AC3E}">
        <p14:creationId xmlns:p14="http://schemas.microsoft.com/office/powerpoint/2010/main" val="35250550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1"/>
          <p:cNvSpPr txBox="1">
            <a:spLocks noGrp="1"/>
          </p:cNvSpPr>
          <p:nvPr>
            <p:ph type="title"/>
          </p:nvPr>
        </p:nvSpPr>
        <p:spPr>
          <a:xfrm>
            <a:off x="471900" y="128750"/>
            <a:ext cx="8222100" cy="1377600"/>
          </a:xfrm>
          <a:prstGeom prst="rect">
            <a:avLst/>
          </a:prstGeom>
        </p:spPr>
        <p:txBody>
          <a:bodyPr spcFirstLastPara="1" wrap="square" lIns="91425" tIns="91425" rIns="91425" bIns="91425" anchor="b" anchorCtr="0">
            <a:noAutofit/>
          </a:bodyPr>
          <a:lstStyle/>
          <a:p>
            <a:pPr marL="0" marR="38100" lvl="0" indent="0" algn="l" rtl="0">
              <a:lnSpc>
                <a:spcPct val="128571"/>
              </a:lnSpc>
              <a:spcBef>
                <a:spcPts val="0"/>
              </a:spcBef>
              <a:spcAft>
                <a:spcPts val="0"/>
              </a:spcAft>
              <a:buNone/>
            </a:pPr>
            <a:r>
              <a:rPr lang="en-US" sz="2100" dirty="0">
                <a:solidFill>
                  <a:srgbClr val="FFFFFF"/>
                </a:solidFill>
                <a:latin typeface="Roboto Light"/>
                <a:ea typeface="Roboto Light"/>
                <a:cs typeface="Roboto Light"/>
                <a:sym typeface="Roboto Light"/>
              </a:rPr>
              <a:t>Equipment &amp; Software</a:t>
            </a:r>
            <a:endParaRPr dirty="0">
              <a:solidFill>
                <a:srgbClr val="FFFFFF"/>
              </a:solidFill>
              <a:latin typeface="Roboto Light"/>
              <a:ea typeface="Roboto Light"/>
              <a:cs typeface="Roboto Light"/>
              <a:sym typeface="Roboto Light"/>
            </a:endParaRPr>
          </a:p>
          <a:p>
            <a:pPr marL="0" lvl="0" indent="0" algn="l" rtl="0">
              <a:spcBef>
                <a:spcPts val="0"/>
              </a:spcBef>
              <a:spcAft>
                <a:spcPts val="400"/>
              </a:spcAft>
              <a:buNone/>
            </a:pPr>
            <a:endParaRPr sz="1600" i="1" dirty="0"/>
          </a:p>
        </p:txBody>
      </p:sp>
      <p:sp>
        <p:nvSpPr>
          <p:cNvPr id="140" name="Google Shape;140;p21"/>
          <p:cNvSpPr txBox="1">
            <a:spLocks noGrp="1"/>
          </p:cNvSpPr>
          <p:nvPr>
            <p:ph type="title"/>
          </p:nvPr>
        </p:nvSpPr>
        <p:spPr>
          <a:xfrm>
            <a:off x="471900" y="2733114"/>
            <a:ext cx="8222099" cy="1242300"/>
          </a:xfrm>
          <a:prstGeom prst="rect">
            <a:avLst/>
          </a:prstGeom>
        </p:spPr>
        <p:txBody>
          <a:bodyPr spcFirstLastPara="1" wrap="square" lIns="91425" tIns="91425" rIns="91425" bIns="91425" anchor="ctr" anchorCtr="0">
            <a:noAutofit/>
          </a:bodyPr>
          <a:lstStyle/>
          <a:p>
            <a:pPr marL="0" marR="38100" lvl="0" indent="0" rtl="0">
              <a:lnSpc>
                <a:spcPct val="128571"/>
              </a:lnSpc>
              <a:spcBef>
                <a:spcPts val="0"/>
              </a:spcBef>
              <a:spcAft>
                <a:spcPts val="0"/>
              </a:spcAft>
              <a:buNone/>
            </a:pPr>
            <a:r>
              <a:rPr lang="en-US" sz="1800" dirty="0">
                <a:solidFill>
                  <a:srgbClr val="434343"/>
                </a:solidFill>
                <a:latin typeface="Roboto Light"/>
                <a:ea typeface="Roboto Light"/>
                <a:cs typeface="Roboto Light"/>
                <a:sym typeface="Roboto Light"/>
              </a:rPr>
              <a:t>          We would like to work on MacBooks as any good developer. But our own gaming computers and all our equipment are more than enough to start developing. We would like to have our additional computers like MacBook for work when we have an office.</a:t>
            </a:r>
            <a:br>
              <a:rPr lang="en-US" sz="1800" dirty="0">
                <a:solidFill>
                  <a:srgbClr val="434343"/>
                </a:solidFill>
                <a:latin typeface="Roboto Light"/>
                <a:ea typeface="Roboto Light"/>
                <a:cs typeface="Roboto Light"/>
                <a:sym typeface="Roboto Light"/>
              </a:rPr>
            </a:br>
            <a:r>
              <a:rPr lang="en-US" sz="1800" dirty="0">
                <a:solidFill>
                  <a:srgbClr val="434343"/>
                </a:solidFill>
                <a:latin typeface="Roboto Light"/>
                <a:ea typeface="Roboto Light"/>
                <a:cs typeface="Roboto Light"/>
                <a:sym typeface="Roboto Light"/>
              </a:rPr>
              <a:t>          Software is a bit tricky. We need to pay Unity $1,800/year per seat when we cross $200K revenue in the last 12 months. Other software like Visual Studio - Professional requires $45 monthly subscription per developer, and FL Studio - Producer Edition requires €189 for one-time purchase. Blender is free.</a:t>
            </a:r>
            <a:endParaRPr sz="1800" dirty="0">
              <a:solidFill>
                <a:srgbClr val="434343"/>
              </a:solidFill>
              <a:latin typeface="Roboto Light"/>
              <a:ea typeface="Roboto Light"/>
              <a:cs typeface="Roboto Light"/>
              <a:sym typeface="Roboto Light"/>
            </a:endParaRPr>
          </a:p>
        </p:txBody>
      </p:sp>
      <p:sp>
        <p:nvSpPr>
          <p:cNvPr id="141" name="Google Shape;141;p2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22</a:t>
            </a:fld>
            <a:endParaRPr/>
          </a:p>
        </p:txBody>
      </p:sp>
    </p:spTree>
    <p:extLst>
      <p:ext uri="{BB962C8B-B14F-4D97-AF65-F5344CB8AC3E}">
        <p14:creationId xmlns:p14="http://schemas.microsoft.com/office/powerpoint/2010/main" val="18803522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1"/>
          <p:cNvSpPr txBox="1">
            <a:spLocks noGrp="1"/>
          </p:cNvSpPr>
          <p:nvPr>
            <p:ph type="title"/>
          </p:nvPr>
        </p:nvSpPr>
        <p:spPr>
          <a:xfrm>
            <a:off x="471900" y="128750"/>
            <a:ext cx="8222100" cy="1377600"/>
          </a:xfrm>
          <a:prstGeom prst="rect">
            <a:avLst/>
          </a:prstGeom>
        </p:spPr>
        <p:txBody>
          <a:bodyPr spcFirstLastPara="1" wrap="square" lIns="91425" tIns="91425" rIns="91425" bIns="91425" anchor="b" anchorCtr="0">
            <a:noAutofit/>
          </a:bodyPr>
          <a:lstStyle/>
          <a:p>
            <a:pPr marL="0" marR="38100" lvl="0" indent="0" algn="l" rtl="0">
              <a:lnSpc>
                <a:spcPct val="128571"/>
              </a:lnSpc>
              <a:spcBef>
                <a:spcPts val="0"/>
              </a:spcBef>
              <a:spcAft>
                <a:spcPts val="0"/>
              </a:spcAft>
              <a:buNone/>
            </a:pPr>
            <a:r>
              <a:rPr lang="en-US" sz="2100" dirty="0">
                <a:solidFill>
                  <a:srgbClr val="FFFFFF"/>
                </a:solidFill>
                <a:latin typeface="Roboto Light"/>
                <a:ea typeface="Roboto Light"/>
                <a:cs typeface="Roboto Light"/>
                <a:sym typeface="Roboto Light"/>
              </a:rPr>
              <a:t>Last But Not Least</a:t>
            </a:r>
            <a:endParaRPr lang="en-US" dirty="0">
              <a:solidFill>
                <a:srgbClr val="FFFFFF"/>
              </a:solidFill>
              <a:latin typeface="Roboto Light"/>
              <a:ea typeface="Roboto Light"/>
              <a:cs typeface="Roboto Light"/>
              <a:sym typeface="Roboto Light"/>
            </a:endParaRPr>
          </a:p>
          <a:p>
            <a:pPr marL="0" lvl="0" indent="0" algn="l" rtl="0">
              <a:spcBef>
                <a:spcPts val="0"/>
              </a:spcBef>
              <a:spcAft>
                <a:spcPts val="400"/>
              </a:spcAft>
              <a:buNone/>
            </a:pPr>
            <a:endParaRPr lang="en-US" sz="1600" i="1" dirty="0"/>
          </a:p>
        </p:txBody>
      </p:sp>
      <p:sp>
        <p:nvSpPr>
          <p:cNvPr id="140" name="Google Shape;140;p21"/>
          <p:cNvSpPr txBox="1">
            <a:spLocks noGrp="1"/>
          </p:cNvSpPr>
          <p:nvPr>
            <p:ph type="title"/>
          </p:nvPr>
        </p:nvSpPr>
        <p:spPr>
          <a:xfrm>
            <a:off x="471900" y="2733114"/>
            <a:ext cx="8222099" cy="1242300"/>
          </a:xfrm>
          <a:prstGeom prst="rect">
            <a:avLst/>
          </a:prstGeom>
        </p:spPr>
        <p:txBody>
          <a:bodyPr spcFirstLastPara="1" wrap="square" lIns="91425" tIns="91425" rIns="91425" bIns="91425" anchor="ctr" anchorCtr="0">
            <a:noAutofit/>
          </a:bodyPr>
          <a:lstStyle/>
          <a:p>
            <a:pPr marL="0" marR="38100" lvl="0" indent="0" rtl="0">
              <a:lnSpc>
                <a:spcPct val="128571"/>
              </a:lnSpc>
              <a:spcBef>
                <a:spcPts val="0"/>
              </a:spcBef>
              <a:spcAft>
                <a:spcPts val="0"/>
              </a:spcAft>
              <a:buNone/>
            </a:pPr>
            <a:r>
              <a:rPr lang="en-US" sz="1800" dirty="0">
                <a:solidFill>
                  <a:srgbClr val="434343"/>
                </a:solidFill>
                <a:latin typeface="Roboto Light"/>
                <a:ea typeface="Roboto Light"/>
                <a:cs typeface="Roboto Light"/>
                <a:sym typeface="Roboto Light"/>
              </a:rPr>
              <a:t>          We want to start developing our games in our own company (online or physical) as soon as possible. This could only happen when </a:t>
            </a:r>
            <a:r>
              <a:rPr lang="en-US" sz="1800" dirty="0" err="1">
                <a:solidFill>
                  <a:srgbClr val="434343"/>
                </a:solidFill>
                <a:latin typeface="Roboto Light"/>
                <a:ea typeface="Roboto Light"/>
                <a:cs typeface="Roboto Light"/>
                <a:sym typeface="Roboto Light"/>
              </a:rPr>
              <a:t>Rollic</a:t>
            </a:r>
            <a:r>
              <a:rPr lang="en-US" sz="1800" dirty="0">
                <a:solidFill>
                  <a:srgbClr val="434343"/>
                </a:solidFill>
                <a:latin typeface="Roboto Light"/>
                <a:ea typeface="Roboto Light"/>
                <a:cs typeface="Roboto Light"/>
                <a:sym typeface="Roboto Light"/>
              </a:rPr>
              <a:t> and </a:t>
            </a:r>
            <a:r>
              <a:rPr lang="en-US" sz="1800" dirty="0" err="1">
                <a:solidFill>
                  <a:srgbClr val="434343"/>
                </a:solidFill>
                <a:latin typeface="Roboto Light"/>
                <a:ea typeface="Roboto Light"/>
                <a:cs typeface="Roboto Light"/>
                <a:sym typeface="Roboto Light"/>
              </a:rPr>
              <a:t>oFON</a:t>
            </a:r>
            <a:r>
              <a:rPr lang="en-US" sz="1800" dirty="0">
                <a:solidFill>
                  <a:srgbClr val="434343"/>
                </a:solidFill>
                <a:latin typeface="Roboto Light"/>
                <a:ea typeface="Roboto Light"/>
                <a:cs typeface="Roboto Light"/>
                <a:sym typeface="Roboto Light"/>
              </a:rPr>
              <a:t> accepts this application because that is the only chance for our team to make wonderful things together. We will keep submitting this application for many times with more additions overtime, per month or even per week if necessary.</a:t>
            </a:r>
            <a:br>
              <a:rPr lang="en-US" sz="1800" dirty="0">
                <a:solidFill>
                  <a:srgbClr val="434343"/>
                </a:solidFill>
                <a:latin typeface="Roboto Light"/>
                <a:ea typeface="Roboto Light"/>
                <a:cs typeface="Roboto Light"/>
                <a:sym typeface="Roboto Light"/>
              </a:rPr>
            </a:br>
            <a:br>
              <a:rPr lang="en-US" sz="1800" dirty="0">
                <a:solidFill>
                  <a:srgbClr val="434343"/>
                </a:solidFill>
                <a:latin typeface="Roboto Light"/>
                <a:ea typeface="Roboto Light"/>
                <a:cs typeface="Roboto Light"/>
                <a:sym typeface="Roboto Light"/>
              </a:rPr>
            </a:br>
            <a:r>
              <a:rPr lang="en-US" sz="1800" dirty="0">
                <a:solidFill>
                  <a:srgbClr val="434343"/>
                </a:solidFill>
                <a:latin typeface="Roboto Light"/>
                <a:ea typeface="Roboto Light"/>
                <a:cs typeface="Roboto Light"/>
                <a:sym typeface="Roboto Light"/>
              </a:rPr>
              <a:t>          But we are confident that we will meet with you right after the first time. Let us hope we will build this Yurt in this season of the year.</a:t>
            </a:r>
            <a:endParaRPr sz="1800" dirty="0">
              <a:solidFill>
                <a:srgbClr val="434343"/>
              </a:solidFill>
              <a:latin typeface="Roboto Light"/>
              <a:ea typeface="Roboto Light"/>
              <a:cs typeface="Roboto Light"/>
              <a:sym typeface="Roboto Light"/>
            </a:endParaRPr>
          </a:p>
        </p:txBody>
      </p:sp>
      <p:sp>
        <p:nvSpPr>
          <p:cNvPr id="141" name="Google Shape;141;p2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23</a:t>
            </a:fld>
            <a:endParaRPr/>
          </a:p>
        </p:txBody>
      </p:sp>
    </p:spTree>
    <p:extLst>
      <p:ext uri="{BB962C8B-B14F-4D97-AF65-F5344CB8AC3E}">
        <p14:creationId xmlns:p14="http://schemas.microsoft.com/office/powerpoint/2010/main" val="9229321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6" name="Google Shape;146;p22"/>
          <p:cNvPicPr preferRelativeResize="0"/>
          <p:nvPr/>
        </p:nvPicPr>
        <p:blipFill rotWithShape="1">
          <a:blip r:embed="rId3">
            <a:alphaModFix/>
          </a:blip>
          <a:srcRect t="7954" b="7954"/>
          <a:stretch/>
        </p:blipFill>
        <p:spPr>
          <a:xfrm>
            <a:off x="-30675" y="0"/>
            <a:ext cx="9174677" cy="5143501"/>
          </a:xfrm>
          <a:prstGeom prst="rect">
            <a:avLst/>
          </a:prstGeom>
          <a:noFill/>
          <a:ln>
            <a:noFill/>
          </a:ln>
        </p:spPr>
      </p:pic>
      <p:sp>
        <p:nvSpPr>
          <p:cNvPr id="147" name="Google Shape;147;p22"/>
          <p:cNvSpPr txBox="1">
            <a:spLocks noGrp="1"/>
          </p:cNvSpPr>
          <p:nvPr>
            <p:ph type="title"/>
          </p:nvPr>
        </p:nvSpPr>
        <p:spPr>
          <a:xfrm>
            <a:off x="490250" y="488250"/>
            <a:ext cx="79524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1000"/>
              </a:spcAft>
              <a:buNone/>
            </a:pPr>
            <a:r>
              <a:rPr lang="en" sz="3000" b="1" dirty="0"/>
              <a:t>Contact Info</a:t>
            </a:r>
            <a:br>
              <a:rPr lang="en" sz="3000" b="1" dirty="0"/>
            </a:br>
            <a:br>
              <a:rPr lang="en" sz="3000" b="1" dirty="0"/>
            </a:br>
            <a:r>
              <a:rPr lang="en" sz="1400" b="1" dirty="0"/>
              <a:t>Savaş Çoruh		Zafer Çoruh		Kürşat Çakmak</a:t>
            </a:r>
            <a:br>
              <a:rPr lang="en" sz="1400" b="1" dirty="0"/>
            </a:br>
            <a:r>
              <a:rPr lang="en" sz="1400" b="1" dirty="0">
                <a:hlinkClick r:id="rId4"/>
              </a:rPr>
              <a:t>savascoruh@outlook.com</a:t>
            </a:r>
            <a:r>
              <a:rPr lang="en" sz="1400" b="1" dirty="0"/>
              <a:t>	</a:t>
            </a:r>
            <a:r>
              <a:rPr lang="en" sz="1400" b="1" dirty="0">
                <a:hlinkClick r:id="rId5"/>
              </a:rPr>
              <a:t>zafercoruh@hotmail.com</a:t>
            </a:r>
            <a:r>
              <a:rPr lang="en" sz="1400" b="1" dirty="0"/>
              <a:t>	</a:t>
            </a:r>
            <a:r>
              <a:rPr lang="en" sz="1400" b="1" dirty="0">
                <a:hlinkClick r:id="rId6"/>
              </a:rPr>
              <a:t>oberkaizer88@gmail.com</a:t>
            </a:r>
            <a:r>
              <a:rPr lang="en" sz="1400" b="1" dirty="0"/>
              <a:t> </a:t>
            </a:r>
            <a:br>
              <a:rPr lang="en" sz="1400" b="1" dirty="0"/>
            </a:br>
            <a:r>
              <a:rPr lang="en" sz="1400" b="1" dirty="0"/>
              <a:t>+90 539 317 3496		+90 530 650 8534		+90 505 924 1428</a:t>
            </a:r>
            <a:endParaRPr sz="1400" dirty="0"/>
          </a:p>
        </p:txBody>
      </p:sp>
      <p:sp>
        <p:nvSpPr>
          <p:cNvPr id="148" name="Google Shape;148;p2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
        <p:nvSpPr>
          <p:cNvPr id="94" name="Google Shape;94;p1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Game Team</a:t>
            </a:r>
            <a:endParaRPr sz="3200"/>
          </a:p>
        </p:txBody>
      </p:sp>
      <p:sp>
        <p:nvSpPr>
          <p:cNvPr id="95" name="Google Shape;95;p15"/>
          <p:cNvSpPr txBox="1">
            <a:spLocks noGrp="1"/>
          </p:cNvSpPr>
          <p:nvPr>
            <p:ph type="body" idx="4294967295"/>
          </p:nvPr>
        </p:nvSpPr>
        <p:spPr>
          <a:xfrm>
            <a:off x="390450" y="767250"/>
            <a:ext cx="8242200" cy="1073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100" dirty="0">
                <a:solidFill>
                  <a:srgbClr val="434343"/>
                </a:solidFill>
              </a:rPr>
              <a:t>          I was born in İstanbul in the year 1996. As a 25 years old team leader I had a chance to work with many freelancer teams for game localization and game press in the past where I got experienced as a project leader and editor. For the last couple of years I have started to learn mobile game development both in theory and in practice. I know C# language as intermediate level -but I’m developing myself to get into upper-intermediate level- and I can use the latest version of Unity game engine as well.</a:t>
            </a:r>
            <a:endParaRPr sz="1100" dirty="0">
              <a:solidFill>
                <a:srgbClr val="434343"/>
              </a:solidFill>
            </a:endParaRPr>
          </a:p>
        </p:txBody>
      </p:sp>
      <p:pic>
        <p:nvPicPr>
          <p:cNvPr id="96" name="Google Shape;96;p15"/>
          <p:cNvPicPr preferRelativeResize="0"/>
          <p:nvPr/>
        </p:nvPicPr>
        <p:blipFill>
          <a:blip r:embed="rId3"/>
          <a:srcRect t="5455" b="5455"/>
          <a:stretch/>
        </p:blipFill>
        <p:spPr>
          <a:xfrm>
            <a:off x="260900" y="1749595"/>
            <a:ext cx="1644300" cy="1644300"/>
          </a:xfrm>
          <a:prstGeom prst="ellipse">
            <a:avLst/>
          </a:prstGeom>
          <a:noFill/>
          <a:ln>
            <a:noFill/>
          </a:ln>
        </p:spPr>
      </p:pic>
      <p:sp>
        <p:nvSpPr>
          <p:cNvPr id="97" name="Google Shape;97;p15"/>
          <p:cNvSpPr txBox="1">
            <a:spLocks noGrp="1"/>
          </p:cNvSpPr>
          <p:nvPr>
            <p:ph type="title"/>
          </p:nvPr>
        </p:nvSpPr>
        <p:spPr>
          <a:xfrm>
            <a:off x="71900" y="3393900"/>
            <a:ext cx="2022300" cy="39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000000"/>
                </a:solidFill>
              </a:rPr>
              <a:t>Savaş Çoruh</a:t>
            </a:r>
            <a:endParaRPr sz="1800" dirty="0">
              <a:solidFill>
                <a:srgbClr val="000000"/>
              </a:solidFill>
            </a:endParaRPr>
          </a:p>
        </p:txBody>
      </p:sp>
      <p:sp>
        <p:nvSpPr>
          <p:cNvPr id="98" name="Google Shape;98;p15"/>
          <p:cNvSpPr txBox="1">
            <a:spLocks noGrp="1"/>
          </p:cNvSpPr>
          <p:nvPr>
            <p:ph type="body" idx="4294967295"/>
          </p:nvPr>
        </p:nvSpPr>
        <p:spPr>
          <a:xfrm>
            <a:off x="0" y="3673525"/>
            <a:ext cx="2260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200" dirty="0">
                <a:solidFill>
                  <a:srgbClr val="000000"/>
                </a:solidFill>
              </a:rPr>
              <a:t>Leadership, management, GitHub,</a:t>
            </a:r>
            <a:br>
              <a:rPr lang="en-US" sz="1200" dirty="0">
                <a:solidFill>
                  <a:srgbClr val="000000"/>
                </a:solidFill>
              </a:rPr>
            </a:br>
            <a:r>
              <a:rPr lang="en-US" sz="1200" dirty="0">
                <a:solidFill>
                  <a:srgbClr val="000000"/>
                </a:solidFill>
              </a:rPr>
              <a:t>Unity and C#</a:t>
            </a:r>
          </a:p>
        </p:txBody>
      </p:sp>
      <p:sp>
        <p:nvSpPr>
          <p:cNvPr id="9" name="TextBox 8">
            <a:extLst>
              <a:ext uri="{FF2B5EF4-FFF2-40B4-BE49-F238E27FC236}">
                <a16:creationId xmlns:a16="http://schemas.microsoft.com/office/drawing/2014/main" id="{3688967B-31D0-4A5A-AD0D-406243FDDAD1}"/>
              </a:ext>
            </a:extLst>
          </p:cNvPr>
          <p:cNvSpPr txBox="1"/>
          <p:nvPr/>
        </p:nvSpPr>
        <p:spPr>
          <a:xfrm>
            <a:off x="2260200" y="1840350"/>
            <a:ext cx="6263341" cy="769441"/>
          </a:xfrm>
          <a:prstGeom prst="rect">
            <a:avLst/>
          </a:prstGeom>
          <a:noFill/>
        </p:spPr>
        <p:txBody>
          <a:bodyPr wrap="square">
            <a:spAutoFit/>
          </a:bodyPr>
          <a:lstStyle/>
          <a:p>
            <a:pPr algn="just"/>
            <a:r>
              <a:rPr lang="en-US" sz="1100" dirty="0">
                <a:solidFill>
                  <a:srgbClr val="434343"/>
                </a:solidFill>
                <a:latin typeface="Roboto" panose="02000000000000000000" pitchFamily="2" charset="0"/>
                <a:ea typeface="Roboto" panose="02000000000000000000" pitchFamily="2" charset="0"/>
              </a:rPr>
              <a:t>          I have learnt using Unity and C# on Udemy from courses made by Rick Davidson and GameDev.tv Team. I had this "game producer" dream since my childhood and I am proud to say that it is time to bring this dream into reality. One of our team members is my brother and the other is my friend whom I trust both. Together, we will convert our imagination into games.</a:t>
            </a:r>
            <a:endParaRPr lang="en-GB" sz="1100" dirty="0">
              <a:latin typeface="Roboto" panose="02000000000000000000" pitchFamily="2" charset="0"/>
              <a:ea typeface="Roboto" panose="020000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94" name="Google Shape;94;p1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Game Team</a:t>
            </a:r>
            <a:endParaRPr sz="3200"/>
          </a:p>
        </p:txBody>
      </p:sp>
      <p:sp>
        <p:nvSpPr>
          <p:cNvPr id="95" name="Google Shape;95;p15"/>
          <p:cNvSpPr txBox="1">
            <a:spLocks noGrp="1"/>
          </p:cNvSpPr>
          <p:nvPr>
            <p:ph type="body" idx="4294967295"/>
          </p:nvPr>
        </p:nvSpPr>
        <p:spPr>
          <a:xfrm>
            <a:off x="390450" y="767250"/>
            <a:ext cx="8242200" cy="1073100"/>
          </a:xfrm>
          <a:prstGeom prst="rect">
            <a:avLst/>
          </a:prstGeom>
        </p:spPr>
        <p:txBody>
          <a:bodyPr spcFirstLastPara="1" wrap="square" lIns="91425" tIns="91425" rIns="91425" bIns="91425" anchor="t" anchorCtr="0">
            <a:noAutofit/>
          </a:bodyPr>
          <a:lstStyle/>
          <a:p>
            <a:pPr marL="0" lvl="0" indent="0" algn="just" rtl="0">
              <a:lnSpc>
                <a:spcPct val="113000"/>
              </a:lnSpc>
              <a:spcBef>
                <a:spcPts val="0"/>
              </a:spcBef>
              <a:spcAft>
                <a:spcPts val="0"/>
              </a:spcAft>
              <a:buNone/>
            </a:pPr>
            <a:r>
              <a:rPr lang="en-US" sz="1100" dirty="0">
                <a:solidFill>
                  <a:srgbClr val="434343"/>
                </a:solidFill>
              </a:rPr>
              <a:t>          I was born in 1999, in İstanbul. In this short journey, I had the chance to enter coding universe in my high school years. I studied in a vocational high school in the field of database programming. I have been using C# and </a:t>
            </a:r>
            <a:r>
              <a:rPr lang="en-US" sz="1100" dirty="0" err="1">
                <a:solidFill>
                  <a:srgbClr val="434343"/>
                </a:solidFill>
              </a:rPr>
              <a:t>MsSQL</a:t>
            </a:r>
            <a:r>
              <a:rPr lang="en-US" sz="1100" dirty="0">
                <a:solidFill>
                  <a:srgbClr val="434343"/>
                </a:solidFill>
              </a:rPr>
              <a:t>, and I was an intern in New </a:t>
            </a:r>
            <a:r>
              <a:rPr lang="en-US" sz="1100" dirty="0" err="1">
                <a:solidFill>
                  <a:srgbClr val="434343"/>
                </a:solidFill>
              </a:rPr>
              <a:t>Bilişim</a:t>
            </a:r>
            <a:r>
              <a:rPr lang="en-US" sz="1100" dirty="0">
                <a:solidFill>
                  <a:srgbClr val="434343"/>
                </a:solidFill>
              </a:rPr>
              <a:t> </a:t>
            </a:r>
            <a:r>
              <a:rPr lang="en-US" sz="1100" dirty="0" err="1">
                <a:solidFill>
                  <a:srgbClr val="434343"/>
                </a:solidFill>
              </a:rPr>
              <a:t>Teknolojileri</a:t>
            </a:r>
            <a:r>
              <a:rPr lang="en-US" sz="1100" dirty="0">
                <a:solidFill>
                  <a:srgbClr val="434343"/>
                </a:solidFill>
              </a:rPr>
              <a:t> for five months. There, I had chance to work (specifically) on their software solution called </a:t>
            </a:r>
            <a:r>
              <a:rPr lang="en-US" sz="1100" dirty="0" err="1">
                <a:solidFill>
                  <a:srgbClr val="434343"/>
                </a:solidFill>
              </a:rPr>
              <a:t>enCRM</a:t>
            </a:r>
            <a:r>
              <a:rPr lang="en-US" sz="1100" dirty="0">
                <a:solidFill>
                  <a:srgbClr val="434343"/>
                </a:solidFill>
              </a:rPr>
              <a:t>. Even though I always wanted to design games with my brother, I was happy as long as I was coding.</a:t>
            </a:r>
          </a:p>
          <a:p>
            <a:pPr marL="0" lvl="0" indent="0" algn="just" rtl="0">
              <a:spcBef>
                <a:spcPts val="0"/>
              </a:spcBef>
              <a:spcAft>
                <a:spcPts val="0"/>
              </a:spcAft>
              <a:buNone/>
            </a:pPr>
            <a:endParaRPr lang="en-US" sz="1100" dirty="0">
              <a:solidFill>
                <a:srgbClr val="434343"/>
              </a:solidFill>
            </a:endParaRPr>
          </a:p>
        </p:txBody>
      </p:sp>
      <p:pic>
        <p:nvPicPr>
          <p:cNvPr id="96" name="Google Shape;96;p15"/>
          <p:cNvPicPr preferRelativeResize="0"/>
          <p:nvPr/>
        </p:nvPicPr>
        <p:blipFill>
          <a:blip r:embed="rId3"/>
          <a:srcRect l="9091" r="9091"/>
          <a:stretch/>
        </p:blipFill>
        <p:spPr>
          <a:xfrm>
            <a:off x="260900" y="1749595"/>
            <a:ext cx="1644300" cy="1644300"/>
          </a:xfrm>
          <a:prstGeom prst="ellipse">
            <a:avLst/>
          </a:prstGeom>
          <a:noFill/>
          <a:ln>
            <a:noFill/>
          </a:ln>
        </p:spPr>
      </p:pic>
      <p:sp>
        <p:nvSpPr>
          <p:cNvPr id="97" name="Google Shape;97;p15"/>
          <p:cNvSpPr txBox="1">
            <a:spLocks noGrp="1"/>
          </p:cNvSpPr>
          <p:nvPr>
            <p:ph type="title"/>
          </p:nvPr>
        </p:nvSpPr>
        <p:spPr>
          <a:xfrm>
            <a:off x="71900" y="3393900"/>
            <a:ext cx="2022300" cy="39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000000"/>
                </a:solidFill>
              </a:rPr>
              <a:t>Zafer Çoruh</a:t>
            </a:r>
            <a:endParaRPr sz="1800" dirty="0">
              <a:solidFill>
                <a:srgbClr val="000000"/>
              </a:solidFill>
            </a:endParaRPr>
          </a:p>
        </p:txBody>
      </p:sp>
      <p:sp>
        <p:nvSpPr>
          <p:cNvPr id="98" name="Google Shape;98;p15"/>
          <p:cNvSpPr txBox="1">
            <a:spLocks noGrp="1"/>
          </p:cNvSpPr>
          <p:nvPr>
            <p:ph type="body" idx="4294967295"/>
          </p:nvPr>
        </p:nvSpPr>
        <p:spPr>
          <a:xfrm>
            <a:off x="0" y="3673525"/>
            <a:ext cx="2260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200" dirty="0">
                <a:solidFill>
                  <a:srgbClr val="000000"/>
                </a:solidFill>
              </a:rPr>
              <a:t>FL Studio, Unity and C#</a:t>
            </a:r>
          </a:p>
        </p:txBody>
      </p:sp>
      <p:sp>
        <p:nvSpPr>
          <p:cNvPr id="12" name="Google Shape;95;p15">
            <a:extLst>
              <a:ext uri="{FF2B5EF4-FFF2-40B4-BE49-F238E27FC236}">
                <a16:creationId xmlns:a16="http://schemas.microsoft.com/office/drawing/2014/main" id="{CA08982E-E401-499B-B5E3-3E2294E2F8B9}"/>
              </a:ext>
            </a:extLst>
          </p:cNvPr>
          <p:cNvSpPr txBox="1">
            <a:spLocks/>
          </p:cNvSpPr>
          <p:nvPr/>
        </p:nvSpPr>
        <p:spPr>
          <a:xfrm>
            <a:off x="2260200" y="1840350"/>
            <a:ext cx="6263341" cy="1073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Roboto"/>
              <a:buChar char="●"/>
              <a:defRPr sz="1800" b="0" i="0" u="none" strike="noStrike" cap="none">
                <a:solidFill>
                  <a:schemeClr val="lt2"/>
                </a:solidFill>
                <a:latin typeface="Roboto"/>
                <a:ea typeface="Roboto"/>
                <a:cs typeface="Roboto"/>
                <a:sym typeface="Roboto"/>
              </a:defRPr>
            </a:lvl1pPr>
            <a:lvl2pPr marL="914400" marR="0" lvl="1"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lt2"/>
              </a:buClr>
              <a:buSzPts val="1400"/>
              <a:buFont typeface="Roboto"/>
              <a:buChar char="■"/>
              <a:defRPr sz="1400" b="0" i="0" u="none" strike="noStrike" cap="none">
                <a:solidFill>
                  <a:schemeClr val="lt2"/>
                </a:solidFill>
                <a:latin typeface="Roboto"/>
                <a:ea typeface="Roboto"/>
                <a:cs typeface="Roboto"/>
                <a:sym typeface="Roboto"/>
              </a:defRPr>
            </a:lvl9pPr>
          </a:lstStyle>
          <a:p>
            <a:pPr marL="0" indent="0" algn="just">
              <a:lnSpc>
                <a:spcPct val="113000"/>
              </a:lnSpc>
              <a:buFont typeface="Roboto"/>
              <a:buNone/>
            </a:pPr>
            <a:r>
              <a:rPr lang="en-US" sz="1100" dirty="0">
                <a:solidFill>
                  <a:srgbClr val="434343"/>
                </a:solidFill>
              </a:rPr>
              <a:t>          I had to put my programming career on hold due to change of field for the last couple years, but thanks to my brother's never-ending motivation speeches and Rick Davidson's C#/Unity Engine courses, we are only one step away from our dreams coming true.</a:t>
            </a:r>
          </a:p>
        </p:txBody>
      </p:sp>
    </p:spTree>
    <p:extLst>
      <p:ext uri="{BB962C8B-B14F-4D97-AF65-F5344CB8AC3E}">
        <p14:creationId xmlns:p14="http://schemas.microsoft.com/office/powerpoint/2010/main" val="10603182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94" name="Google Shape;94;p1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Game Team</a:t>
            </a:r>
            <a:endParaRPr sz="3200"/>
          </a:p>
        </p:txBody>
      </p:sp>
      <p:sp>
        <p:nvSpPr>
          <p:cNvPr id="95" name="Google Shape;95;p15"/>
          <p:cNvSpPr txBox="1">
            <a:spLocks noGrp="1"/>
          </p:cNvSpPr>
          <p:nvPr>
            <p:ph type="body" idx="4294967295"/>
          </p:nvPr>
        </p:nvSpPr>
        <p:spPr>
          <a:xfrm>
            <a:off x="390450" y="767250"/>
            <a:ext cx="8242200" cy="1073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100" dirty="0">
                <a:solidFill>
                  <a:srgbClr val="434343"/>
                </a:solidFill>
              </a:rPr>
              <a:t>          Born in </a:t>
            </a:r>
            <a:r>
              <a:rPr lang="en-US" sz="1100">
                <a:solidFill>
                  <a:srgbClr val="434343"/>
                </a:solidFill>
              </a:rPr>
              <a:t>Amasya </a:t>
            </a:r>
            <a:r>
              <a:rPr lang="en-US" sz="1100" dirty="0">
                <a:solidFill>
                  <a:srgbClr val="434343"/>
                </a:solidFill>
              </a:rPr>
              <a:t>in 1992, I was always involved in modeling, or any field which revolves around art. I have 6 years of art director experience and trying to develop my own game in my free times. Every model and asset is being made by me using Blender and combining it with Unreal Engine. So, aside from being an art director, I am also expert on 3D modeling and advertising design. I also got game designing education from Anima </a:t>
            </a:r>
            <a:r>
              <a:rPr lang="en-US" sz="1100" dirty="0" err="1">
                <a:solidFill>
                  <a:srgbClr val="434343"/>
                </a:solidFill>
              </a:rPr>
              <a:t>Okul</a:t>
            </a:r>
            <a:r>
              <a:rPr lang="en-US" sz="1100" dirty="0">
                <a:solidFill>
                  <a:srgbClr val="434343"/>
                </a:solidFill>
              </a:rPr>
              <a:t> in Beşiktaş.</a:t>
            </a:r>
            <a:endParaRPr sz="1100" dirty="0">
              <a:solidFill>
                <a:srgbClr val="434343"/>
              </a:solidFill>
            </a:endParaRPr>
          </a:p>
        </p:txBody>
      </p:sp>
      <p:pic>
        <p:nvPicPr>
          <p:cNvPr id="96" name="Google Shape;96;p15"/>
          <p:cNvPicPr preferRelativeResize="0"/>
          <p:nvPr/>
        </p:nvPicPr>
        <p:blipFill>
          <a:blip r:embed="rId3"/>
          <a:srcRect/>
          <a:stretch/>
        </p:blipFill>
        <p:spPr>
          <a:xfrm>
            <a:off x="260900" y="1749595"/>
            <a:ext cx="1644300" cy="1644300"/>
          </a:xfrm>
          <a:prstGeom prst="ellipse">
            <a:avLst/>
          </a:prstGeom>
          <a:noFill/>
          <a:ln>
            <a:noFill/>
          </a:ln>
        </p:spPr>
      </p:pic>
      <p:sp>
        <p:nvSpPr>
          <p:cNvPr id="97" name="Google Shape;97;p15"/>
          <p:cNvSpPr txBox="1">
            <a:spLocks noGrp="1"/>
          </p:cNvSpPr>
          <p:nvPr>
            <p:ph type="title"/>
          </p:nvPr>
        </p:nvSpPr>
        <p:spPr>
          <a:xfrm>
            <a:off x="71900" y="3393900"/>
            <a:ext cx="2022300" cy="39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000000"/>
                </a:solidFill>
              </a:rPr>
              <a:t>Kürşat Çakmak</a:t>
            </a:r>
            <a:endParaRPr sz="1800" dirty="0">
              <a:solidFill>
                <a:srgbClr val="000000"/>
              </a:solidFill>
            </a:endParaRPr>
          </a:p>
        </p:txBody>
      </p:sp>
      <p:sp>
        <p:nvSpPr>
          <p:cNvPr id="98" name="Google Shape;98;p15"/>
          <p:cNvSpPr txBox="1">
            <a:spLocks noGrp="1"/>
          </p:cNvSpPr>
          <p:nvPr>
            <p:ph type="body" idx="4294967295"/>
          </p:nvPr>
        </p:nvSpPr>
        <p:spPr>
          <a:xfrm>
            <a:off x="0" y="3673525"/>
            <a:ext cx="2260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200" dirty="0">
                <a:solidFill>
                  <a:srgbClr val="000000"/>
                </a:solidFill>
              </a:rPr>
              <a:t>2D and 3D design, texture, modelling, animation, particle effects, Unreal Engine and Blender</a:t>
            </a:r>
          </a:p>
        </p:txBody>
      </p:sp>
      <p:sp>
        <p:nvSpPr>
          <p:cNvPr id="8" name="Google Shape;95;p15">
            <a:extLst>
              <a:ext uri="{FF2B5EF4-FFF2-40B4-BE49-F238E27FC236}">
                <a16:creationId xmlns:a16="http://schemas.microsoft.com/office/drawing/2014/main" id="{CCC67A84-B0AB-4DE2-BC4E-F0600E882E2B}"/>
              </a:ext>
            </a:extLst>
          </p:cNvPr>
          <p:cNvSpPr txBox="1">
            <a:spLocks/>
          </p:cNvSpPr>
          <p:nvPr/>
        </p:nvSpPr>
        <p:spPr>
          <a:xfrm>
            <a:off x="2260200" y="1840350"/>
            <a:ext cx="6263341" cy="1073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Roboto"/>
              <a:buChar char="●"/>
              <a:defRPr sz="1800" b="0" i="0" u="none" strike="noStrike" cap="none">
                <a:solidFill>
                  <a:schemeClr val="lt2"/>
                </a:solidFill>
                <a:latin typeface="Roboto"/>
                <a:ea typeface="Roboto"/>
                <a:cs typeface="Roboto"/>
                <a:sym typeface="Roboto"/>
              </a:defRPr>
            </a:lvl1pPr>
            <a:lvl2pPr marL="914400" marR="0" lvl="1"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lt2"/>
              </a:buClr>
              <a:buSzPts val="1400"/>
              <a:buFont typeface="Roboto"/>
              <a:buChar char="■"/>
              <a:defRPr sz="1400" b="0" i="0" u="none" strike="noStrike" cap="none">
                <a:solidFill>
                  <a:schemeClr val="lt2"/>
                </a:solidFill>
                <a:latin typeface="Roboto"/>
                <a:ea typeface="Roboto"/>
                <a:cs typeface="Roboto"/>
                <a:sym typeface="Roboto"/>
              </a:defRPr>
            </a:lvl9pPr>
          </a:lstStyle>
          <a:p>
            <a:pPr marL="0" indent="0" algn="just">
              <a:buFont typeface="Roboto"/>
              <a:buNone/>
            </a:pPr>
            <a:r>
              <a:rPr lang="en-US" sz="1100" dirty="0">
                <a:solidFill>
                  <a:srgbClr val="434343"/>
                </a:solidFill>
              </a:rPr>
              <a:t>          "How can I move the hyper casual industry forward in Turkey in a better way?" With this goal, I try to make my designs a little more effective and worked on, as well as adding something from myself to these games in order to put my signature.</a:t>
            </a:r>
          </a:p>
        </p:txBody>
      </p:sp>
    </p:spTree>
    <p:extLst>
      <p:ext uri="{BB962C8B-B14F-4D97-AF65-F5344CB8AC3E}">
        <p14:creationId xmlns:p14="http://schemas.microsoft.com/office/powerpoint/2010/main" val="2685617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pic>
        <p:nvPicPr>
          <p:cNvPr id="103" name="Google Shape;103;p16"/>
          <p:cNvPicPr preferRelativeResize="0"/>
          <p:nvPr/>
        </p:nvPicPr>
        <p:blipFill rotWithShape="1">
          <a:blip r:embed="rId3">
            <a:alphaModFix/>
          </a:blip>
          <a:srcRect l="7783"/>
          <a:stretch/>
        </p:blipFill>
        <p:spPr>
          <a:xfrm>
            <a:off x="150" y="0"/>
            <a:ext cx="9144000" cy="5143500"/>
          </a:xfrm>
          <a:prstGeom prst="rect">
            <a:avLst/>
          </a:prstGeom>
          <a:noFill/>
          <a:ln>
            <a:noFill/>
          </a:ln>
        </p:spPr>
      </p:pic>
      <p:sp>
        <p:nvSpPr>
          <p:cNvPr id="104" name="Google Shape;104;p16"/>
          <p:cNvSpPr txBox="1">
            <a:spLocks noGrp="1"/>
          </p:cNvSpPr>
          <p:nvPr>
            <p:ph type="title"/>
          </p:nvPr>
        </p:nvSpPr>
        <p:spPr>
          <a:xfrm>
            <a:off x="219450" y="526350"/>
            <a:ext cx="8705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dirty="0"/>
              <a:t>Why do you want to join oFON?</a:t>
            </a:r>
            <a:endParaRPr sz="4800" dirty="0"/>
          </a:p>
          <a:p>
            <a:pPr marL="0" lvl="0" indent="0" algn="l" rtl="0">
              <a:spcBef>
                <a:spcPts val="0"/>
              </a:spcBef>
              <a:spcAft>
                <a:spcPts val="0"/>
              </a:spcAft>
              <a:buNone/>
            </a:pPr>
            <a:br>
              <a:rPr lang="en" sz="1800" dirty="0"/>
            </a:br>
            <a:r>
              <a:rPr lang="en" sz="1800" dirty="0"/>
              <a:t>• To contribute and be a part of the ecosystem; develop our games, skills, ideas, and friendships.</a:t>
            </a:r>
            <a:endParaRPr sz="1800" dirty="0"/>
          </a:p>
        </p:txBody>
      </p:sp>
      <p:sp>
        <p:nvSpPr>
          <p:cNvPr id="105" name="Google Shape;105;p1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Why you?</a:t>
            </a:r>
            <a:endParaRPr sz="1400" i="1"/>
          </a:p>
          <a:p>
            <a:pPr marL="0" lvl="0" indent="0" algn="l" rtl="0">
              <a:spcBef>
                <a:spcPts val="400"/>
              </a:spcBef>
              <a:spcAft>
                <a:spcPts val="400"/>
              </a:spcAft>
              <a:buNone/>
            </a:pPr>
            <a:endParaRPr sz="1600" i="1"/>
          </a:p>
        </p:txBody>
      </p:sp>
      <p:sp>
        <p:nvSpPr>
          <p:cNvPr id="111" name="Google Shape;111;p17"/>
          <p:cNvSpPr txBox="1">
            <a:spLocks noGrp="1"/>
          </p:cNvSpPr>
          <p:nvPr>
            <p:ph type="title"/>
          </p:nvPr>
        </p:nvSpPr>
        <p:spPr>
          <a:xfrm>
            <a:off x="471900" y="2479874"/>
            <a:ext cx="8051641" cy="124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sz="2400" dirty="0">
              <a:solidFill>
                <a:srgbClr val="434343"/>
              </a:solidFill>
              <a:latin typeface="Roboto Light"/>
              <a:ea typeface="Roboto Light"/>
              <a:cs typeface="Roboto Light"/>
              <a:sym typeface="Roboto Light"/>
            </a:endParaRPr>
          </a:p>
          <a:p>
            <a:pPr marL="0" lvl="0" indent="0" algn="l" rtl="0">
              <a:spcBef>
                <a:spcPts val="0"/>
              </a:spcBef>
              <a:spcAft>
                <a:spcPts val="0"/>
              </a:spcAft>
              <a:buNone/>
            </a:pPr>
            <a:r>
              <a:rPr lang="en" sz="2100" dirty="0">
                <a:solidFill>
                  <a:srgbClr val="202124"/>
                </a:solidFill>
                <a:highlight>
                  <a:srgbClr val="F8F9FA"/>
                </a:highlight>
                <a:latin typeface="Roboto Light"/>
                <a:ea typeface="Roboto Light"/>
                <a:cs typeface="Roboto Light"/>
                <a:sym typeface="Roboto Light"/>
              </a:rPr>
              <a:t>          Why not? We are dynamic and young quick learners who are eager to take part in production. We are gamers but we are also consumers, and that needs to change; we should start producing asap!</a:t>
            </a:r>
            <a:endParaRPr sz="2400" dirty="0">
              <a:solidFill>
                <a:srgbClr val="434343"/>
              </a:solidFill>
              <a:latin typeface="Roboto Light"/>
              <a:ea typeface="Roboto Light"/>
              <a:cs typeface="Roboto Light"/>
              <a:sym typeface="Roboto Light"/>
            </a:endParaRPr>
          </a:p>
        </p:txBody>
      </p:sp>
      <p:sp>
        <p:nvSpPr>
          <p:cNvPr id="112" name="Google Shape;112;p1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118" name="Google Shape;118;p18"/>
          <p:cNvSpPr txBox="1">
            <a:spLocks noGrp="1"/>
          </p:cNvSpPr>
          <p:nvPr>
            <p:ph type="title"/>
          </p:nvPr>
        </p:nvSpPr>
        <p:spPr>
          <a:xfrm>
            <a:off x="471900" y="0"/>
            <a:ext cx="8222100" cy="1680600"/>
          </a:xfrm>
          <a:prstGeom prst="rect">
            <a:avLst/>
          </a:prstGeom>
        </p:spPr>
        <p:txBody>
          <a:bodyPr spcFirstLastPara="1" wrap="square" lIns="91425" tIns="91425" rIns="91425" bIns="91425" anchor="ctr" anchorCtr="0">
            <a:noAutofit/>
          </a:bodyPr>
          <a:lstStyle/>
          <a:p>
            <a:pPr marL="0" lvl="0" indent="0" algn="l" rtl="0">
              <a:spcBef>
                <a:spcPts val="0"/>
              </a:spcBef>
              <a:spcAft>
                <a:spcPts val="400"/>
              </a:spcAft>
              <a:buNone/>
            </a:pPr>
            <a:r>
              <a:rPr lang="en" dirty="0"/>
              <a:t>Our Game Production Process</a:t>
            </a:r>
            <a:endParaRPr sz="1600" i="1" dirty="0"/>
          </a:p>
        </p:txBody>
      </p:sp>
      <p:sp>
        <p:nvSpPr>
          <p:cNvPr id="119" name="Google Shape;119;p18"/>
          <p:cNvSpPr txBox="1">
            <a:spLocks noGrp="1"/>
          </p:cNvSpPr>
          <p:nvPr>
            <p:ph type="title"/>
          </p:nvPr>
        </p:nvSpPr>
        <p:spPr>
          <a:xfrm>
            <a:off x="471900" y="2391725"/>
            <a:ext cx="8222100" cy="1903200"/>
          </a:xfrm>
          <a:prstGeom prst="rect">
            <a:avLst/>
          </a:prstGeom>
        </p:spPr>
        <p:txBody>
          <a:bodyPr spcFirstLastPara="1" wrap="square" lIns="91425" tIns="91425" rIns="91425" bIns="91425" anchor="ctr" anchorCtr="0">
            <a:noAutofit/>
          </a:bodyPr>
          <a:lstStyle/>
          <a:p>
            <a:pPr marL="0" marR="38100" lvl="0" indent="0" rtl="0">
              <a:lnSpc>
                <a:spcPct val="128571"/>
              </a:lnSpc>
              <a:spcBef>
                <a:spcPts val="0"/>
              </a:spcBef>
              <a:spcAft>
                <a:spcPts val="0"/>
              </a:spcAft>
              <a:buNone/>
            </a:pPr>
            <a:r>
              <a:rPr lang="en" sz="2000" dirty="0">
                <a:solidFill>
                  <a:srgbClr val="202124"/>
                </a:solidFill>
                <a:highlight>
                  <a:srgbClr val="F8F9FA"/>
                </a:highlight>
                <a:latin typeface="Roboto Light"/>
                <a:ea typeface="Roboto Light"/>
                <a:cs typeface="Roboto Light"/>
                <a:sym typeface="Roboto Light"/>
              </a:rPr>
              <a:t>          We start brainstorming when we meet. That room or Discord channel is where the magic happens. As soon as we create an idea or two (or even more!) we develop that as an imaginary project, and then we start taking notes from there to start our project for development in real life.</a:t>
            </a:r>
            <a:endParaRPr sz="2300" dirty="0">
              <a:solidFill>
                <a:srgbClr val="434343"/>
              </a:solidFill>
              <a:latin typeface="Roboto Light"/>
              <a:ea typeface="Roboto Light"/>
              <a:cs typeface="Roboto Light"/>
              <a:sym typeface="Roboto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7" name="Google Shape;127;p19"/>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pic>
        <p:nvPicPr>
          <p:cNvPr id="7" name="Picture 6">
            <a:extLst>
              <a:ext uri="{FF2B5EF4-FFF2-40B4-BE49-F238E27FC236}">
                <a16:creationId xmlns:a16="http://schemas.microsoft.com/office/drawing/2014/main" id="{9D5A5814-1B06-49CF-BD38-135056EA8025}"/>
              </a:ext>
            </a:extLst>
          </p:cNvPr>
          <p:cNvPicPr>
            <a:picLocks noChangeAspect="1"/>
          </p:cNvPicPr>
          <p:nvPr/>
        </p:nvPicPr>
        <p:blipFill>
          <a:blip r:embed="rId3"/>
          <a:stretch>
            <a:fillRect/>
          </a:stretch>
        </p:blipFill>
        <p:spPr>
          <a:xfrm>
            <a:off x="838825" y="0"/>
            <a:ext cx="2898547" cy="5143500"/>
          </a:xfrm>
          <a:prstGeom prst="rect">
            <a:avLst/>
          </a:prstGeom>
        </p:spPr>
      </p:pic>
      <p:sp>
        <p:nvSpPr>
          <p:cNvPr id="14" name="TextBox 13">
            <a:extLst>
              <a:ext uri="{FF2B5EF4-FFF2-40B4-BE49-F238E27FC236}">
                <a16:creationId xmlns:a16="http://schemas.microsoft.com/office/drawing/2014/main" id="{727DD41A-D932-41FC-8D4E-1EFB0A5F0F79}"/>
              </a:ext>
            </a:extLst>
          </p:cNvPr>
          <p:cNvSpPr txBox="1"/>
          <p:nvPr/>
        </p:nvSpPr>
        <p:spPr>
          <a:xfrm>
            <a:off x="4572000" y="447877"/>
            <a:ext cx="3274359" cy="369332"/>
          </a:xfrm>
          <a:prstGeom prst="rect">
            <a:avLst/>
          </a:prstGeom>
          <a:noFill/>
        </p:spPr>
        <p:txBody>
          <a:bodyPr wrap="square">
            <a:spAutoFit/>
          </a:bodyPr>
          <a:lstStyle/>
          <a:p>
            <a:r>
              <a:rPr lang="en-GB" sz="1800" b="1" dirty="0">
                <a:solidFill>
                  <a:schemeClr val="bg1"/>
                </a:solidFill>
                <a:latin typeface="Roboto Black" panose="02000000000000000000" pitchFamily="2" charset="0"/>
                <a:ea typeface="Roboto Black" panose="02000000000000000000" pitchFamily="2" charset="0"/>
              </a:rPr>
              <a:t>Star Wars: The X-Wing Pilot</a:t>
            </a:r>
          </a:p>
        </p:txBody>
      </p:sp>
      <p:sp>
        <p:nvSpPr>
          <p:cNvPr id="15" name="Google Shape;126;p19">
            <a:extLst>
              <a:ext uri="{FF2B5EF4-FFF2-40B4-BE49-F238E27FC236}">
                <a16:creationId xmlns:a16="http://schemas.microsoft.com/office/drawing/2014/main" id="{31BCC1A9-B4C7-458C-BFEC-6401F1556F24}"/>
              </a:ext>
            </a:extLst>
          </p:cNvPr>
          <p:cNvSpPr txBox="1">
            <a:spLocks/>
          </p:cNvSpPr>
          <p:nvPr/>
        </p:nvSpPr>
        <p:spPr>
          <a:xfrm>
            <a:off x="4572000" y="1125429"/>
            <a:ext cx="4229100" cy="35701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Roboto"/>
              <a:buChar char="●"/>
              <a:defRPr sz="1800" b="0" i="0" u="none" strike="noStrike" cap="none">
                <a:solidFill>
                  <a:schemeClr val="lt2"/>
                </a:solidFill>
                <a:latin typeface="Roboto"/>
                <a:ea typeface="Roboto"/>
                <a:cs typeface="Roboto"/>
                <a:sym typeface="Roboto"/>
              </a:defRPr>
            </a:lvl1pPr>
            <a:lvl2pPr marL="914400" marR="0" lvl="1"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lt2"/>
              </a:buClr>
              <a:buSzPts val="1400"/>
              <a:buFont typeface="Roboto"/>
              <a:buChar char="■"/>
              <a:defRPr sz="1400" b="0" i="0" u="none" strike="noStrike" cap="none">
                <a:solidFill>
                  <a:schemeClr val="lt2"/>
                </a:solidFill>
                <a:latin typeface="Roboto"/>
                <a:ea typeface="Roboto"/>
                <a:cs typeface="Roboto"/>
                <a:sym typeface="Roboto"/>
              </a:defRPr>
            </a:lvl9pPr>
          </a:lstStyle>
          <a:p>
            <a:pPr marL="0" marR="38100" indent="0">
              <a:lnSpc>
                <a:spcPct val="128571"/>
              </a:lnSpc>
              <a:buFont typeface="Roboto"/>
              <a:buNone/>
            </a:pPr>
            <a:r>
              <a:rPr lang="en-US" sz="1200" dirty="0">
                <a:solidFill>
                  <a:srgbClr val="FFFFFF"/>
                </a:solidFill>
                <a:latin typeface="Roboto Light"/>
                <a:ea typeface="Roboto Light"/>
                <a:cs typeface="Roboto Light"/>
                <a:sym typeface="Roboto Light"/>
              </a:rPr>
              <a:t>          This is our first mobile game which we have developed not to publish, but to play in our own phones. It is a Space Invaders or Asteroids like retro game developed in today's 2D technology in Unity and it is by far the best star pilot game in the Star Wars universe made for mobile.</a:t>
            </a:r>
          </a:p>
          <a:p>
            <a:pPr marL="0" marR="38100" indent="0">
              <a:lnSpc>
                <a:spcPct val="128571"/>
              </a:lnSpc>
              <a:buFont typeface="Roboto"/>
              <a:buNone/>
            </a:pPr>
            <a:endParaRPr lang="en-US" sz="1200" dirty="0">
              <a:solidFill>
                <a:srgbClr val="FFFFFF"/>
              </a:solidFill>
              <a:latin typeface="Roboto Light"/>
              <a:ea typeface="Roboto Light"/>
              <a:cs typeface="Roboto Light"/>
              <a:sym typeface="Roboto Light"/>
            </a:endParaRPr>
          </a:p>
          <a:p>
            <a:pPr marL="0" marR="38100" indent="0">
              <a:lnSpc>
                <a:spcPct val="128571"/>
              </a:lnSpc>
              <a:buFont typeface="Roboto"/>
              <a:buNone/>
            </a:pPr>
            <a:r>
              <a:rPr lang="en-US" sz="1200" dirty="0">
                <a:solidFill>
                  <a:srgbClr val="FFFFFF"/>
                </a:solidFill>
                <a:latin typeface="Roboto Light"/>
                <a:ea typeface="Roboto Light"/>
                <a:cs typeface="Roboto Light"/>
                <a:sym typeface="Roboto Light"/>
              </a:rPr>
              <a:t>          We have used assets from Kenney.nl, music and SFX from the movies, and the rest is our own style. The real purpose of making this game was the Udemy course which we have attended. Then this idea grew and we said let's make this game to show our talent for our future publisher. Of course it is not intended for publishing because we don't own its rights, but we can always change some stuff to make it a whole new game. Yet we have other ideas that fits to hyper casual genre.</a:t>
            </a: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471</TotalTime>
  <Words>2207</Words>
  <Application>Microsoft Office PowerPoint</Application>
  <PresentationFormat>On-screen Show (16:9)</PresentationFormat>
  <Paragraphs>101</Paragraphs>
  <Slides>24</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Roboto Light</vt:lpstr>
      <vt:lpstr>Roboto</vt:lpstr>
      <vt:lpstr>Roboto Black</vt:lpstr>
      <vt:lpstr>Material</vt:lpstr>
      <vt:lpstr>Yurt Games  (Name might be changed later…)</vt:lpstr>
      <vt:lpstr>Game Team</vt:lpstr>
      <vt:lpstr>Game Team</vt:lpstr>
      <vt:lpstr>Game Team</vt:lpstr>
      <vt:lpstr>Game Team</vt:lpstr>
      <vt:lpstr>Why do you want to join oFON?  • To contribute and be a part of the ecosystem; develop our games, skills, ideas, and friendships.</vt:lpstr>
      <vt:lpstr>Why you? </vt:lpstr>
      <vt:lpstr>Our Game Production Process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Our Vision  </vt:lpstr>
      <vt:lpstr>Your Expense Statement </vt:lpstr>
      <vt:lpstr>Personal Expenses </vt:lpstr>
      <vt:lpstr>Office Expenses </vt:lpstr>
      <vt:lpstr>Equipment &amp; Software </vt:lpstr>
      <vt:lpstr>Last But Not Least </vt:lpstr>
      <vt:lpstr>Contact Info  Savaş Çoruh  Zafer Çoruh  Kürşat Çakmak savascoruh@outlook.com zafercoruh@hotmail.com oberkaizer88@gmail.com  +90 539 317 3496  +90 530 650 8534  +90 505 924 1428</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Yurt Games  (Name might be changed later…)</dc:title>
  <cp:lastModifiedBy>Savaş</cp:lastModifiedBy>
  <cp:revision>11</cp:revision>
  <dcterms:modified xsi:type="dcterms:W3CDTF">2021-09-06T11:59:45Z</dcterms:modified>
</cp:coreProperties>
</file>